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 id="344" r:id="rId95"/>
    <p:sldId id="345" r:id="rId96"/>
    <p:sldId id="346" r:id="rId97"/>
    <p:sldId id="347" r:id="rId98"/>
    <p:sldId id="348" r:id="rId99"/>
    <p:sldId id="349" r:id="rId100"/>
    <p:sldId id="350" r:id="rId101"/>
    <p:sldId id="351" r:id="rId102"/>
    <p:sldId id="352" r:id="rId103"/>
    <p:sldId id="353" r:id="rId104"/>
    <p:sldId id="354" r:id="rId105"/>
    <p:sldId id="355" r:id="rId106"/>
    <p:sldId id="356" r:id="rId107"/>
    <p:sldId id="357" r:id="rId108"/>
    <p:sldId id="358" r:id="rId109"/>
    <p:sldId id="359" r:id="rId110"/>
    <p:sldId id="360" r:id="rId111"/>
    <p:sldId id="361" r:id="rId112"/>
    <p:sldId id="362" r:id="rId113"/>
    <p:sldId id="363" r:id="rId114"/>
    <p:sldId id="364" r:id="rId115"/>
    <p:sldId id="365" r:id="rId116"/>
    <p:sldId id="366" r:id="rId117"/>
    <p:sldId id="367" r:id="rId118"/>
    <p:sldId id="368" r:id="rId119"/>
    <p:sldId id="369" r:id="rId120"/>
    <p:sldId id="370" r:id="rId121"/>
    <p:sldId id="371" r:id="rId122"/>
    <p:sldId id="372" r:id="rId123"/>
    <p:sldId id="373" r:id="rId124"/>
    <p:sldId id="374" r:id="rId125"/>
    <p:sldId id="375" r:id="rId126"/>
    <p:sldId id="376" r:id="rId127"/>
    <p:sldId id="377" r:id="rId128"/>
    <p:sldId id="378" r:id="rId129"/>
    <p:sldId id="379" r:id="rId130"/>
    <p:sldId id="380" r:id="rId131"/>
    <p:sldId id="381" r:id="rId132"/>
    <p:sldId id="382" r:id="rId133"/>
    <p:sldId id="383" r:id="rId134"/>
  </p:sldIdLst>
  <p:sldSz cy="5143500" cx="9144000"/>
  <p:notesSz cx="6858000" cy="9144000"/>
  <p:embeddedFontLst>
    <p:embeddedFont>
      <p:font typeface="Open Sans"/>
      <p:regular r:id="rId135"/>
      <p:bold r:id="rId136"/>
      <p:italic r:id="rId137"/>
      <p:boldItalic r:id="rId1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526A0AA4-25EA-4190-A63A-3538ED0D61B8}">
  <a:tblStyle styleId="{526A0AA4-25EA-4190-A63A-3538ED0D61B8}"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slide" Target="slides/slide101.xml"/><Relationship Id="rId106" Type="http://schemas.openxmlformats.org/officeDocument/2006/relationships/slide" Target="slides/slide100.xml"/><Relationship Id="rId105" Type="http://schemas.openxmlformats.org/officeDocument/2006/relationships/slide" Target="slides/slide99.xml"/><Relationship Id="rId104" Type="http://schemas.openxmlformats.org/officeDocument/2006/relationships/slide" Target="slides/slide98.xml"/><Relationship Id="rId109" Type="http://schemas.openxmlformats.org/officeDocument/2006/relationships/slide" Target="slides/slide103.xml"/><Relationship Id="rId108" Type="http://schemas.openxmlformats.org/officeDocument/2006/relationships/slide" Target="slides/slide102.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slide" Target="slides/slide97.xml"/><Relationship Id="rId102" Type="http://schemas.openxmlformats.org/officeDocument/2006/relationships/slide" Target="slides/slide96.xml"/><Relationship Id="rId101" Type="http://schemas.openxmlformats.org/officeDocument/2006/relationships/slide" Target="slides/slide95.xml"/><Relationship Id="rId100" Type="http://schemas.openxmlformats.org/officeDocument/2006/relationships/slide" Target="slides/slide94.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slide" Target="slides/slide123.xml"/><Relationship Id="rId128" Type="http://schemas.openxmlformats.org/officeDocument/2006/relationships/slide" Target="slides/slide122.xml"/><Relationship Id="rId127" Type="http://schemas.openxmlformats.org/officeDocument/2006/relationships/slide" Target="slides/slide121.xml"/><Relationship Id="rId126" Type="http://schemas.openxmlformats.org/officeDocument/2006/relationships/slide" Target="slides/slide120.xml"/><Relationship Id="rId26" Type="http://schemas.openxmlformats.org/officeDocument/2006/relationships/slide" Target="slides/slide20.xml"/><Relationship Id="rId121" Type="http://schemas.openxmlformats.org/officeDocument/2006/relationships/slide" Target="slides/slide115.xml"/><Relationship Id="rId25" Type="http://schemas.openxmlformats.org/officeDocument/2006/relationships/slide" Target="slides/slide19.xml"/><Relationship Id="rId120" Type="http://schemas.openxmlformats.org/officeDocument/2006/relationships/slide" Target="slides/slide114.xml"/><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slide" Target="slides/slide119.xml"/><Relationship Id="rId29" Type="http://schemas.openxmlformats.org/officeDocument/2006/relationships/slide" Target="slides/slide23.xml"/><Relationship Id="rId124" Type="http://schemas.openxmlformats.org/officeDocument/2006/relationships/slide" Target="slides/slide118.xml"/><Relationship Id="rId123" Type="http://schemas.openxmlformats.org/officeDocument/2006/relationships/slide" Target="slides/slide117.xml"/><Relationship Id="rId122" Type="http://schemas.openxmlformats.org/officeDocument/2006/relationships/slide" Target="slides/slide116.xml"/><Relationship Id="rId95" Type="http://schemas.openxmlformats.org/officeDocument/2006/relationships/slide" Target="slides/slide89.xml"/><Relationship Id="rId94" Type="http://schemas.openxmlformats.org/officeDocument/2006/relationships/slide" Target="slides/slide88.xml"/><Relationship Id="rId97" Type="http://schemas.openxmlformats.org/officeDocument/2006/relationships/slide" Target="slides/slide91.xml"/><Relationship Id="rId96" Type="http://schemas.openxmlformats.org/officeDocument/2006/relationships/slide" Target="slides/slide90.xml"/><Relationship Id="rId11" Type="http://schemas.openxmlformats.org/officeDocument/2006/relationships/slide" Target="slides/slide5.xml"/><Relationship Id="rId99" Type="http://schemas.openxmlformats.org/officeDocument/2006/relationships/slide" Target="slides/slide93.xml"/><Relationship Id="rId10" Type="http://schemas.openxmlformats.org/officeDocument/2006/relationships/slide" Target="slides/slide4.xml"/><Relationship Id="rId98" Type="http://schemas.openxmlformats.org/officeDocument/2006/relationships/slide" Target="slides/slide92.xml"/><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18" Type="http://schemas.openxmlformats.org/officeDocument/2006/relationships/slide" Target="slides/slide112.xml"/><Relationship Id="rId117" Type="http://schemas.openxmlformats.org/officeDocument/2006/relationships/slide" Target="slides/slide111.xml"/><Relationship Id="rId116" Type="http://schemas.openxmlformats.org/officeDocument/2006/relationships/slide" Target="slides/slide110.xml"/><Relationship Id="rId115" Type="http://schemas.openxmlformats.org/officeDocument/2006/relationships/slide" Target="slides/slide109.xml"/><Relationship Id="rId119" Type="http://schemas.openxmlformats.org/officeDocument/2006/relationships/slide" Target="slides/slide113.xml"/><Relationship Id="rId15" Type="http://schemas.openxmlformats.org/officeDocument/2006/relationships/slide" Target="slides/slide9.xml"/><Relationship Id="rId110" Type="http://schemas.openxmlformats.org/officeDocument/2006/relationships/slide" Target="slides/slide104.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slide" Target="slides/slide108.xml"/><Relationship Id="rId18" Type="http://schemas.openxmlformats.org/officeDocument/2006/relationships/slide" Target="slides/slide12.xml"/><Relationship Id="rId113" Type="http://schemas.openxmlformats.org/officeDocument/2006/relationships/slide" Target="slides/slide107.xml"/><Relationship Id="rId112" Type="http://schemas.openxmlformats.org/officeDocument/2006/relationships/slide" Target="slides/slide106.xml"/><Relationship Id="rId111" Type="http://schemas.openxmlformats.org/officeDocument/2006/relationships/slide" Target="slides/slide105.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8" Type="http://schemas.openxmlformats.org/officeDocument/2006/relationships/font" Target="fonts/OpenSans-boldItalic.fntdata"/><Relationship Id="rId137" Type="http://schemas.openxmlformats.org/officeDocument/2006/relationships/font" Target="fonts/OpenSans-italic.fntdata"/><Relationship Id="rId132" Type="http://schemas.openxmlformats.org/officeDocument/2006/relationships/slide" Target="slides/slide126.xml"/><Relationship Id="rId131" Type="http://schemas.openxmlformats.org/officeDocument/2006/relationships/slide" Target="slides/slide125.xml"/><Relationship Id="rId130" Type="http://schemas.openxmlformats.org/officeDocument/2006/relationships/slide" Target="slides/slide124.xml"/><Relationship Id="rId136" Type="http://schemas.openxmlformats.org/officeDocument/2006/relationships/font" Target="fonts/OpenSans-bold.fntdata"/><Relationship Id="rId135" Type="http://schemas.openxmlformats.org/officeDocument/2006/relationships/font" Target="fonts/OpenSans-regular.fntdata"/><Relationship Id="rId134" Type="http://schemas.openxmlformats.org/officeDocument/2006/relationships/slide" Target="slides/slide128.xml"/><Relationship Id="rId133" Type="http://schemas.openxmlformats.org/officeDocument/2006/relationships/slide" Target="slides/slide127.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73331b4fa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73331b4fa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 name="Shape 108"/>
        <p:cNvGrpSpPr/>
        <p:nvPr/>
      </p:nvGrpSpPr>
      <p:grpSpPr>
        <a:xfrm>
          <a:off x="0" y="0"/>
          <a:ext cx="0" cy="0"/>
          <a:chOff x="0" y="0"/>
          <a:chExt cx="0" cy="0"/>
        </a:xfrm>
      </p:grpSpPr>
      <p:sp>
        <p:nvSpPr>
          <p:cNvPr id="109" name="Google Shape;109;g73aebcf3fb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3aebcf3fb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3" name="Shape 1063"/>
        <p:cNvGrpSpPr/>
        <p:nvPr/>
      </p:nvGrpSpPr>
      <p:grpSpPr>
        <a:xfrm>
          <a:off x="0" y="0"/>
          <a:ext cx="0" cy="0"/>
          <a:chOff x="0" y="0"/>
          <a:chExt cx="0" cy="0"/>
        </a:xfrm>
      </p:grpSpPr>
      <p:sp>
        <p:nvSpPr>
          <p:cNvPr id="1064" name="Google Shape;1064;g73608cb4b3_0_2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73608cb4b3_0_2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g73608cb4b3_0_2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2" name="Google Shape;1072;g73608cb4b3_0_2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7" name="Shape 1077"/>
        <p:cNvGrpSpPr/>
        <p:nvPr/>
      </p:nvGrpSpPr>
      <p:grpSpPr>
        <a:xfrm>
          <a:off x="0" y="0"/>
          <a:ext cx="0" cy="0"/>
          <a:chOff x="0" y="0"/>
          <a:chExt cx="0" cy="0"/>
        </a:xfrm>
      </p:grpSpPr>
      <p:sp>
        <p:nvSpPr>
          <p:cNvPr id="1078" name="Google Shape;1078;g73608cb4b3_0_3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73608cb4b3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4" name="Shape 1084"/>
        <p:cNvGrpSpPr/>
        <p:nvPr/>
      </p:nvGrpSpPr>
      <p:grpSpPr>
        <a:xfrm>
          <a:off x="0" y="0"/>
          <a:ext cx="0" cy="0"/>
          <a:chOff x="0" y="0"/>
          <a:chExt cx="0" cy="0"/>
        </a:xfrm>
      </p:grpSpPr>
      <p:sp>
        <p:nvSpPr>
          <p:cNvPr id="1085" name="Google Shape;1085;g73608cb4b3_0_3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6" name="Google Shape;1086;g73608cb4b3_0_3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1" name="Shape 1091"/>
        <p:cNvGrpSpPr/>
        <p:nvPr/>
      </p:nvGrpSpPr>
      <p:grpSpPr>
        <a:xfrm>
          <a:off x="0" y="0"/>
          <a:ext cx="0" cy="0"/>
          <a:chOff x="0" y="0"/>
          <a:chExt cx="0" cy="0"/>
        </a:xfrm>
      </p:grpSpPr>
      <p:sp>
        <p:nvSpPr>
          <p:cNvPr id="1092" name="Google Shape;1092;g73608cb4b3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3" name="Google Shape;1093;g73608cb4b3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8" name="Shape 1098"/>
        <p:cNvGrpSpPr/>
        <p:nvPr/>
      </p:nvGrpSpPr>
      <p:grpSpPr>
        <a:xfrm>
          <a:off x="0" y="0"/>
          <a:ext cx="0" cy="0"/>
          <a:chOff x="0" y="0"/>
          <a:chExt cx="0" cy="0"/>
        </a:xfrm>
      </p:grpSpPr>
      <p:sp>
        <p:nvSpPr>
          <p:cNvPr id="1099" name="Google Shape;1099;g73608cb4b3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73608cb4b3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5" name="Shape 1105"/>
        <p:cNvGrpSpPr/>
        <p:nvPr/>
      </p:nvGrpSpPr>
      <p:grpSpPr>
        <a:xfrm>
          <a:off x="0" y="0"/>
          <a:ext cx="0" cy="0"/>
          <a:chOff x="0" y="0"/>
          <a:chExt cx="0" cy="0"/>
        </a:xfrm>
      </p:grpSpPr>
      <p:sp>
        <p:nvSpPr>
          <p:cNvPr id="1106" name="Google Shape;1106;g73608cb4b3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7" name="Google Shape;1107;g73608cb4b3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2" name="Shape 1112"/>
        <p:cNvGrpSpPr/>
        <p:nvPr/>
      </p:nvGrpSpPr>
      <p:grpSpPr>
        <a:xfrm>
          <a:off x="0" y="0"/>
          <a:ext cx="0" cy="0"/>
          <a:chOff x="0" y="0"/>
          <a:chExt cx="0" cy="0"/>
        </a:xfrm>
      </p:grpSpPr>
      <p:sp>
        <p:nvSpPr>
          <p:cNvPr id="1113" name="Google Shape;1113;g73608cb4b3_0_3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73608cb4b3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73608cb4b3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73608cb4b3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6" name="Shape 1126"/>
        <p:cNvGrpSpPr/>
        <p:nvPr/>
      </p:nvGrpSpPr>
      <p:grpSpPr>
        <a:xfrm>
          <a:off x="0" y="0"/>
          <a:ext cx="0" cy="0"/>
          <a:chOff x="0" y="0"/>
          <a:chExt cx="0" cy="0"/>
        </a:xfrm>
      </p:grpSpPr>
      <p:sp>
        <p:nvSpPr>
          <p:cNvPr id="1127" name="Google Shape;1127;g73608cb4b3_0_2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8" name="Google Shape;1128;g73608cb4b3_0_2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3aebcf3f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3aebcf3f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2" name="Shape 1132"/>
        <p:cNvGrpSpPr/>
        <p:nvPr/>
      </p:nvGrpSpPr>
      <p:grpSpPr>
        <a:xfrm>
          <a:off x="0" y="0"/>
          <a:ext cx="0" cy="0"/>
          <a:chOff x="0" y="0"/>
          <a:chExt cx="0" cy="0"/>
        </a:xfrm>
      </p:grpSpPr>
      <p:sp>
        <p:nvSpPr>
          <p:cNvPr id="1133" name="Google Shape;1133;g73608cb4b3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4" name="Google Shape;1134;g73608cb4b3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8" name="Shape 1138"/>
        <p:cNvGrpSpPr/>
        <p:nvPr/>
      </p:nvGrpSpPr>
      <p:grpSpPr>
        <a:xfrm>
          <a:off x="0" y="0"/>
          <a:ext cx="0" cy="0"/>
          <a:chOff x="0" y="0"/>
          <a:chExt cx="0" cy="0"/>
        </a:xfrm>
      </p:grpSpPr>
      <p:sp>
        <p:nvSpPr>
          <p:cNvPr id="1139" name="Google Shape;1139;g73608cb4b3_0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73608cb4b3_0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739ccb275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5" name="Google Shape;1145;g739ccb27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73608cb4b3_0_2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0" name="Google Shape;1150;g73608cb4b3_0_2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5" name="Shape 1155"/>
        <p:cNvGrpSpPr/>
        <p:nvPr/>
      </p:nvGrpSpPr>
      <p:grpSpPr>
        <a:xfrm>
          <a:off x="0" y="0"/>
          <a:ext cx="0" cy="0"/>
          <a:chOff x="0" y="0"/>
          <a:chExt cx="0" cy="0"/>
        </a:xfrm>
      </p:grpSpPr>
      <p:sp>
        <p:nvSpPr>
          <p:cNvPr id="1156" name="Google Shape;1156;g739ccb275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7" name="Google Shape;1157;g739ccb275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739ccb275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2" name="Google Shape;1162;g739ccb275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g739ccb2752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739ccb2752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3" name="Shape 1173"/>
        <p:cNvGrpSpPr/>
        <p:nvPr/>
      </p:nvGrpSpPr>
      <p:grpSpPr>
        <a:xfrm>
          <a:off x="0" y="0"/>
          <a:ext cx="0" cy="0"/>
          <a:chOff x="0" y="0"/>
          <a:chExt cx="0" cy="0"/>
        </a:xfrm>
      </p:grpSpPr>
      <p:sp>
        <p:nvSpPr>
          <p:cNvPr id="1174" name="Google Shape;1174;g739ccb2752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739ccb2752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8" name="Shape 1178"/>
        <p:cNvGrpSpPr/>
        <p:nvPr/>
      </p:nvGrpSpPr>
      <p:grpSpPr>
        <a:xfrm>
          <a:off x="0" y="0"/>
          <a:ext cx="0" cy="0"/>
          <a:chOff x="0" y="0"/>
          <a:chExt cx="0" cy="0"/>
        </a:xfrm>
      </p:grpSpPr>
      <p:sp>
        <p:nvSpPr>
          <p:cNvPr id="1179" name="Google Shape;1179;g73b0abed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0" name="Google Shape;1180;g73b0abed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3" name="Shape 1193"/>
        <p:cNvGrpSpPr/>
        <p:nvPr/>
      </p:nvGrpSpPr>
      <p:grpSpPr>
        <a:xfrm>
          <a:off x="0" y="0"/>
          <a:ext cx="0" cy="0"/>
          <a:chOff x="0" y="0"/>
          <a:chExt cx="0" cy="0"/>
        </a:xfrm>
      </p:grpSpPr>
      <p:sp>
        <p:nvSpPr>
          <p:cNvPr id="1194" name="Google Shape;1194;g739ccb2752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5" name="Google Shape;1195;g739ccb2752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 name="Shape 120"/>
        <p:cNvGrpSpPr/>
        <p:nvPr/>
      </p:nvGrpSpPr>
      <p:grpSpPr>
        <a:xfrm>
          <a:off x="0" y="0"/>
          <a:ext cx="0" cy="0"/>
          <a:chOff x="0" y="0"/>
          <a:chExt cx="0" cy="0"/>
        </a:xfrm>
      </p:grpSpPr>
      <p:sp>
        <p:nvSpPr>
          <p:cNvPr id="121" name="Google Shape;121;g739ccb2752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39ccb2752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8" name="Shape 1198"/>
        <p:cNvGrpSpPr/>
        <p:nvPr/>
      </p:nvGrpSpPr>
      <p:grpSpPr>
        <a:xfrm>
          <a:off x="0" y="0"/>
          <a:ext cx="0" cy="0"/>
          <a:chOff x="0" y="0"/>
          <a:chExt cx="0" cy="0"/>
        </a:xfrm>
      </p:grpSpPr>
      <p:sp>
        <p:nvSpPr>
          <p:cNvPr id="1199" name="Google Shape;1199;g739ccb2752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0" name="Google Shape;1200;g739ccb2752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4" name="Shape 1204"/>
        <p:cNvGrpSpPr/>
        <p:nvPr/>
      </p:nvGrpSpPr>
      <p:grpSpPr>
        <a:xfrm>
          <a:off x="0" y="0"/>
          <a:ext cx="0" cy="0"/>
          <a:chOff x="0" y="0"/>
          <a:chExt cx="0" cy="0"/>
        </a:xfrm>
      </p:grpSpPr>
      <p:sp>
        <p:nvSpPr>
          <p:cNvPr id="1205" name="Google Shape;1205;g739ccb2752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6" name="Google Shape;1206;g739ccb2752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1" name="Shape 1211"/>
        <p:cNvGrpSpPr/>
        <p:nvPr/>
      </p:nvGrpSpPr>
      <p:grpSpPr>
        <a:xfrm>
          <a:off x="0" y="0"/>
          <a:ext cx="0" cy="0"/>
          <a:chOff x="0" y="0"/>
          <a:chExt cx="0" cy="0"/>
        </a:xfrm>
      </p:grpSpPr>
      <p:sp>
        <p:nvSpPr>
          <p:cNvPr id="1212" name="Google Shape;1212;g739ccb2752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3" name="Google Shape;1213;g739ccb2752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7" name="Shape 1217"/>
        <p:cNvGrpSpPr/>
        <p:nvPr/>
      </p:nvGrpSpPr>
      <p:grpSpPr>
        <a:xfrm>
          <a:off x="0" y="0"/>
          <a:ext cx="0" cy="0"/>
          <a:chOff x="0" y="0"/>
          <a:chExt cx="0" cy="0"/>
        </a:xfrm>
      </p:grpSpPr>
      <p:sp>
        <p:nvSpPr>
          <p:cNvPr id="1218" name="Google Shape;1218;g739ccb2752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9" name="Google Shape;1219;g739ccb2752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3" name="Shape 1223"/>
        <p:cNvGrpSpPr/>
        <p:nvPr/>
      </p:nvGrpSpPr>
      <p:grpSpPr>
        <a:xfrm>
          <a:off x="0" y="0"/>
          <a:ext cx="0" cy="0"/>
          <a:chOff x="0" y="0"/>
          <a:chExt cx="0" cy="0"/>
        </a:xfrm>
      </p:grpSpPr>
      <p:sp>
        <p:nvSpPr>
          <p:cNvPr id="1224" name="Google Shape;1224;g739ccb2752_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5" name="Google Shape;1225;g739ccb2752_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8" name="Shape 1228"/>
        <p:cNvGrpSpPr/>
        <p:nvPr/>
      </p:nvGrpSpPr>
      <p:grpSpPr>
        <a:xfrm>
          <a:off x="0" y="0"/>
          <a:ext cx="0" cy="0"/>
          <a:chOff x="0" y="0"/>
          <a:chExt cx="0" cy="0"/>
        </a:xfrm>
      </p:grpSpPr>
      <p:sp>
        <p:nvSpPr>
          <p:cNvPr id="1229" name="Google Shape;1229;g739ccb2752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739ccb2752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5" name="Shape 1235"/>
        <p:cNvGrpSpPr/>
        <p:nvPr/>
      </p:nvGrpSpPr>
      <p:grpSpPr>
        <a:xfrm>
          <a:off x="0" y="0"/>
          <a:ext cx="0" cy="0"/>
          <a:chOff x="0" y="0"/>
          <a:chExt cx="0" cy="0"/>
        </a:xfrm>
      </p:grpSpPr>
      <p:sp>
        <p:nvSpPr>
          <p:cNvPr id="1236" name="Google Shape;1236;g739ccb2752_2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7" name="Google Shape;1237;g739ccb2752_2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1" name="Shape 1241"/>
        <p:cNvGrpSpPr/>
        <p:nvPr/>
      </p:nvGrpSpPr>
      <p:grpSpPr>
        <a:xfrm>
          <a:off x="0" y="0"/>
          <a:ext cx="0" cy="0"/>
          <a:chOff x="0" y="0"/>
          <a:chExt cx="0" cy="0"/>
        </a:xfrm>
      </p:grpSpPr>
      <p:sp>
        <p:nvSpPr>
          <p:cNvPr id="1242" name="Google Shape;1242;g73331b4fac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3" name="Google Shape;1243;g73331b4fac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8" name="Shape 1248"/>
        <p:cNvGrpSpPr/>
        <p:nvPr/>
      </p:nvGrpSpPr>
      <p:grpSpPr>
        <a:xfrm>
          <a:off x="0" y="0"/>
          <a:ext cx="0" cy="0"/>
          <a:chOff x="0" y="0"/>
          <a:chExt cx="0" cy="0"/>
        </a:xfrm>
      </p:grpSpPr>
      <p:sp>
        <p:nvSpPr>
          <p:cNvPr id="1249" name="Google Shape;1249;g52deee6a9b_0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0" name="Google Shape;1250;g52deee6a9b_0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2deee6a9b_0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2deee6a9b_0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3454498c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3454498c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2deee6a9b_0_6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2deee6a9b_0_6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3aebcf413_0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3aebcf413_0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2deee6a9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2deee6a9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2deee6a9b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2deee6a9b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52deee6a9b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52deee6a9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73331b4fac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73331b4fac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52deee6a9b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52deee6a9b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4" name="Shape 204"/>
        <p:cNvGrpSpPr/>
        <p:nvPr/>
      </p:nvGrpSpPr>
      <p:grpSpPr>
        <a:xfrm>
          <a:off x="0" y="0"/>
          <a:ext cx="0" cy="0"/>
          <a:chOff x="0" y="0"/>
          <a:chExt cx="0" cy="0"/>
        </a:xfrm>
      </p:grpSpPr>
      <p:sp>
        <p:nvSpPr>
          <p:cNvPr id="205" name="Google Shape;205;g52deee6a9b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52deee6a9b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1" name="Shape 221"/>
        <p:cNvGrpSpPr/>
        <p:nvPr/>
      </p:nvGrpSpPr>
      <p:grpSpPr>
        <a:xfrm>
          <a:off x="0" y="0"/>
          <a:ext cx="0" cy="0"/>
          <a:chOff x="0" y="0"/>
          <a:chExt cx="0" cy="0"/>
        </a:xfrm>
      </p:grpSpPr>
      <p:sp>
        <p:nvSpPr>
          <p:cNvPr id="222" name="Google Shape;222;g52deee6a9b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52deee6a9b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8" name="Shape 238"/>
        <p:cNvGrpSpPr/>
        <p:nvPr/>
      </p:nvGrpSpPr>
      <p:grpSpPr>
        <a:xfrm>
          <a:off x="0" y="0"/>
          <a:ext cx="0" cy="0"/>
          <a:chOff x="0" y="0"/>
          <a:chExt cx="0" cy="0"/>
        </a:xfrm>
      </p:grpSpPr>
      <p:sp>
        <p:nvSpPr>
          <p:cNvPr id="239" name="Google Shape;239;g52deee6a9b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52deee6a9b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52deee6a9b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52deee6a9b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52deee6a9b_0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52deee6a9b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52deee6a9b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52deee6a9b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g52deee6a9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52deee6a9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52deee6a9b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52deee6a9b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Google Shape;327;g52deee6a9b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52deee6a9b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 name="Shape 62"/>
        <p:cNvGrpSpPr/>
        <p:nvPr/>
      </p:nvGrpSpPr>
      <p:grpSpPr>
        <a:xfrm>
          <a:off x="0" y="0"/>
          <a:ext cx="0" cy="0"/>
          <a:chOff x="0" y="0"/>
          <a:chExt cx="0" cy="0"/>
        </a:xfrm>
      </p:grpSpPr>
      <p:sp>
        <p:nvSpPr>
          <p:cNvPr id="63" name="Google Shape;63;g739ccb2752_2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739ccb2752_2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1" name="Shape 341"/>
        <p:cNvGrpSpPr/>
        <p:nvPr/>
      </p:nvGrpSpPr>
      <p:grpSpPr>
        <a:xfrm>
          <a:off x="0" y="0"/>
          <a:ext cx="0" cy="0"/>
          <a:chOff x="0" y="0"/>
          <a:chExt cx="0" cy="0"/>
        </a:xfrm>
      </p:grpSpPr>
      <p:sp>
        <p:nvSpPr>
          <p:cNvPr id="342" name="Google Shape;342;g52deee6a9b_0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52deee6a9b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Google Shape;357;g52deee6a9b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52deee6a9b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1" name="Shape 371"/>
        <p:cNvGrpSpPr/>
        <p:nvPr/>
      </p:nvGrpSpPr>
      <p:grpSpPr>
        <a:xfrm>
          <a:off x="0" y="0"/>
          <a:ext cx="0" cy="0"/>
          <a:chOff x="0" y="0"/>
          <a:chExt cx="0" cy="0"/>
        </a:xfrm>
      </p:grpSpPr>
      <p:sp>
        <p:nvSpPr>
          <p:cNvPr id="372" name="Google Shape;372;g52deee6a9b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52deee6a9b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5" name="Shape 395"/>
        <p:cNvGrpSpPr/>
        <p:nvPr/>
      </p:nvGrpSpPr>
      <p:grpSpPr>
        <a:xfrm>
          <a:off x="0" y="0"/>
          <a:ext cx="0" cy="0"/>
          <a:chOff x="0" y="0"/>
          <a:chExt cx="0" cy="0"/>
        </a:xfrm>
      </p:grpSpPr>
      <p:sp>
        <p:nvSpPr>
          <p:cNvPr id="396" name="Google Shape;396;g52deee6a9b_0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7" name="Google Shape;397;g52deee6a9b_0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52deee6a9b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52deee6a9b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52deee6a9b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52deee6a9b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2deee6a9b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2deee6a9b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52deee6a9b_0_3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52deee6a9b_0_3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52deee6a9b_0_3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52deee6a9b_0_3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3" name="Shape 463"/>
        <p:cNvGrpSpPr/>
        <p:nvPr/>
      </p:nvGrpSpPr>
      <p:grpSpPr>
        <a:xfrm>
          <a:off x="0" y="0"/>
          <a:ext cx="0" cy="0"/>
          <a:chOff x="0" y="0"/>
          <a:chExt cx="0" cy="0"/>
        </a:xfrm>
      </p:grpSpPr>
      <p:sp>
        <p:nvSpPr>
          <p:cNvPr id="464" name="Google Shape;464;g52deee6a9b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52deee6a9b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39ccb2752_2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39ccb2752_2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52deee6a9b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52deee6a9b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0" name="Shape 490"/>
        <p:cNvGrpSpPr/>
        <p:nvPr/>
      </p:nvGrpSpPr>
      <p:grpSpPr>
        <a:xfrm>
          <a:off x="0" y="0"/>
          <a:ext cx="0" cy="0"/>
          <a:chOff x="0" y="0"/>
          <a:chExt cx="0" cy="0"/>
        </a:xfrm>
      </p:grpSpPr>
      <p:sp>
        <p:nvSpPr>
          <p:cNvPr id="491" name="Google Shape;491;g52deee6a9b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52deee6a9b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2deee6a9b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2deee6a9b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4" name="Shape 504"/>
        <p:cNvGrpSpPr/>
        <p:nvPr/>
      </p:nvGrpSpPr>
      <p:grpSpPr>
        <a:xfrm>
          <a:off x="0" y="0"/>
          <a:ext cx="0" cy="0"/>
          <a:chOff x="0" y="0"/>
          <a:chExt cx="0" cy="0"/>
        </a:xfrm>
      </p:grpSpPr>
      <p:sp>
        <p:nvSpPr>
          <p:cNvPr id="505" name="Google Shape;505;g52deee6a9b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52deee6a9b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52deee6a9b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52deee6a9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52deee6a9b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52deee6a9b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6" name="Shape 536"/>
        <p:cNvGrpSpPr/>
        <p:nvPr/>
      </p:nvGrpSpPr>
      <p:grpSpPr>
        <a:xfrm>
          <a:off x="0" y="0"/>
          <a:ext cx="0" cy="0"/>
          <a:chOff x="0" y="0"/>
          <a:chExt cx="0" cy="0"/>
        </a:xfrm>
      </p:grpSpPr>
      <p:sp>
        <p:nvSpPr>
          <p:cNvPr id="537" name="Google Shape;537;g52deee6a9b_0_4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52deee6a9b_0_4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52deee6a9b_0_4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52deee6a9b_0_4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8" name="Shape 568"/>
        <p:cNvGrpSpPr/>
        <p:nvPr/>
      </p:nvGrpSpPr>
      <p:grpSpPr>
        <a:xfrm>
          <a:off x="0" y="0"/>
          <a:ext cx="0" cy="0"/>
          <a:chOff x="0" y="0"/>
          <a:chExt cx="0" cy="0"/>
        </a:xfrm>
      </p:grpSpPr>
      <p:sp>
        <p:nvSpPr>
          <p:cNvPr id="569" name="Google Shape;569;g52deee6a9b_0_4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0" name="Google Shape;570;g52deee6a9b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52deee6a9b_0_4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2deee6a9b_0_4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739ccb2752_2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39ccb2752_2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52deee6a9b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52deee6a9b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52deee6a9b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52deee6a9b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52deee6a9b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52deee6a9b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0" name="Shape 630"/>
        <p:cNvGrpSpPr/>
        <p:nvPr/>
      </p:nvGrpSpPr>
      <p:grpSpPr>
        <a:xfrm>
          <a:off x="0" y="0"/>
          <a:ext cx="0" cy="0"/>
          <a:chOff x="0" y="0"/>
          <a:chExt cx="0" cy="0"/>
        </a:xfrm>
      </p:grpSpPr>
      <p:sp>
        <p:nvSpPr>
          <p:cNvPr id="631" name="Google Shape;631;g52deee6a9b_0_5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52deee6a9b_0_5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0" name="Shape 640"/>
        <p:cNvGrpSpPr/>
        <p:nvPr/>
      </p:nvGrpSpPr>
      <p:grpSpPr>
        <a:xfrm>
          <a:off x="0" y="0"/>
          <a:ext cx="0" cy="0"/>
          <a:chOff x="0" y="0"/>
          <a:chExt cx="0" cy="0"/>
        </a:xfrm>
      </p:grpSpPr>
      <p:sp>
        <p:nvSpPr>
          <p:cNvPr id="641" name="Google Shape;641;g52deee6a9b_0_5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52deee6a9b_0_5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52deee6a9b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52deee6a9b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5" name="Shape 695"/>
        <p:cNvGrpSpPr/>
        <p:nvPr/>
      </p:nvGrpSpPr>
      <p:grpSpPr>
        <a:xfrm>
          <a:off x="0" y="0"/>
          <a:ext cx="0" cy="0"/>
          <a:chOff x="0" y="0"/>
          <a:chExt cx="0" cy="0"/>
        </a:xfrm>
      </p:grpSpPr>
      <p:sp>
        <p:nvSpPr>
          <p:cNvPr id="696" name="Google Shape;696;g52deee6a9b_0_6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7" name="Google Shape;697;g52deee6a9b_0_6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4" name="Shape 704"/>
        <p:cNvGrpSpPr/>
        <p:nvPr/>
      </p:nvGrpSpPr>
      <p:grpSpPr>
        <a:xfrm>
          <a:off x="0" y="0"/>
          <a:ext cx="0" cy="0"/>
          <a:chOff x="0" y="0"/>
          <a:chExt cx="0" cy="0"/>
        </a:xfrm>
      </p:grpSpPr>
      <p:sp>
        <p:nvSpPr>
          <p:cNvPr id="705" name="Google Shape;705;g52deee6a9b_0_6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52deee6a9b_0_6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2deee6a9b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2deee6a9b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9" name="Shape 719"/>
        <p:cNvGrpSpPr/>
        <p:nvPr/>
      </p:nvGrpSpPr>
      <p:grpSpPr>
        <a:xfrm>
          <a:off x="0" y="0"/>
          <a:ext cx="0" cy="0"/>
          <a:chOff x="0" y="0"/>
          <a:chExt cx="0" cy="0"/>
        </a:xfrm>
      </p:grpSpPr>
      <p:sp>
        <p:nvSpPr>
          <p:cNvPr id="720" name="Google Shape;720;g73aebcf413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1" name="Google Shape;721;g73aebcf413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739ccb2752_2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739ccb2752_2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73aebcf413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73aebcf413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1" name="Shape 731"/>
        <p:cNvGrpSpPr/>
        <p:nvPr/>
      </p:nvGrpSpPr>
      <p:grpSpPr>
        <a:xfrm>
          <a:off x="0" y="0"/>
          <a:ext cx="0" cy="0"/>
          <a:chOff x="0" y="0"/>
          <a:chExt cx="0" cy="0"/>
        </a:xfrm>
      </p:grpSpPr>
      <p:sp>
        <p:nvSpPr>
          <p:cNvPr id="732" name="Google Shape;732;g73aebcf4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3" name="Google Shape;733;g73aebcf4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0" name="Shape 740"/>
        <p:cNvGrpSpPr/>
        <p:nvPr/>
      </p:nvGrpSpPr>
      <p:grpSpPr>
        <a:xfrm>
          <a:off x="0" y="0"/>
          <a:ext cx="0" cy="0"/>
          <a:chOff x="0" y="0"/>
          <a:chExt cx="0" cy="0"/>
        </a:xfrm>
      </p:grpSpPr>
      <p:sp>
        <p:nvSpPr>
          <p:cNvPr id="741" name="Google Shape;741;g73aebcf41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73aebcf41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5" name="Shape 755"/>
        <p:cNvGrpSpPr/>
        <p:nvPr/>
      </p:nvGrpSpPr>
      <p:grpSpPr>
        <a:xfrm>
          <a:off x="0" y="0"/>
          <a:ext cx="0" cy="0"/>
          <a:chOff x="0" y="0"/>
          <a:chExt cx="0" cy="0"/>
        </a:xfrm>
      </p:grpSpPr>
      <p:sp>
        <p:nvSpPr>
          <p:cNvPr id="756" name="Google Shape;756;g73aebcf413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73aebcf41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3" name="Shape 773"/>
        <p:cNvGrpSpPr/>
        <p:nvPr/>
      </p:nvGrpSpPr>
      <p:grpSpPr>
        <a:xfrm>
          <a:off x="0" y="0"/>
          <a:ext cx="0" cy="0"/>
          <a:chOff x="0" y="0"/>
          <a:chExt cx="0" cy="0"/>
        </a:xfrm>
      </p:grpSpPr>
      <p:sp>
        <p:nvSpPr>
          <p:cNvPr id="774" name="Google Shape;774;g73aebcf41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5" name="Google Shape;775;g73aebcf413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73aebcf41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73aebcf41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3" name="Shape 813"/>
        <p:cNvGrpSpPr/>
        <p:nvPr/>
      </p:nvGrpSpPr>
      <p:grpSpPr>
        <a:xfrm>
          <a:off x="0" y="0"/>
          <a:ext cx="0" cy="0"/>
          <a:chOff x="0" y="0"/>
          <a:chExt cx="0" cy="0"/>
        </a:xfrm>
      </p:grpSpPr>
      <p:sp>
        <p:nvSpPr>
          <p:cNvPr id="814" name="Google Shape;814;g73aebcf41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5" name="Google Shape;815;g73aebcf41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8" name="Shape 828"/>
        <p:cNvGrpSpPr/>
        <p:nvPr/>
      </p:nvGrpSpPr>
      <p:grpSpPr>
        <a:xfrm>
          <a:off x="0" y="0"/>
          <a:ext cx="0" cy="0"/>
          <a:chOff x="0" y="0"/>
          <a:chExt cx="0" cy="0"/>
        </a:xfrm>
      </p:grpSpPr>
      <p:sp>
        <p:nvSpPr>
          <p:cNvPr id="829" name="Google Shape;829;g73aebcf413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73aebcf413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73aebcf3fb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73aebcf3fb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0" name="Shape 850"/>
        <p:cNvGrpSpPr/>
        <p:nvPr/>
      </p:nvGrpSpPr>
      <p:grpSpPr>
        <a:xfrm>
          <a:off x="0" y="0"/>
          <a:ext cx="0" cy="0"/>
          <a:chOff x="0" y="0"/>
          <a:chExt cx="0" cy="0"/>
        </a:xfrm>
      </p:grpSpPr>
      <p:sp>
        <p:nvSpPr>
          <p:cNvPr id="851" name="Google Shape;851;g52deee6a9b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52deee6a9b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39ccb2752_2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39ccb2752_2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g73608cb4b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7" name="Google Shape;857;g73608cb4b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73608cb4b3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73608cb4b3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g73608cb4b3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73608cb4b3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73608cb4b3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73608cb4b3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73608cb4b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73608cb4b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5" name="Shape 885"/>
        <p:cNvGrpSpPr/>
        <p:nvPr/>
      </p:nvGrpSpPr>
      <p:grpSpPr>
        <a:xfrm>
          <a:off x="0" y="0"/>
          <a:ext cx="0" cy="0"/>
          <a:chOff x="0" y="0"/>
          <a:chExt cx="0" cy="0"/>
        </a:xfrm>
      </p:grpSpPr>
      <p:sp>
        <p:nvSpPr>
          <p:cNvPr id="886" name="Google Shape;886;g73608cb4b3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7" name="Google Shape;887;g73608cb4b3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1" name="Shape 891"/>
        <p:cNvGrpSpPr/>
        <p:nvPr/>
      </p:nvGrpSpPr>
      <p:grpSpPr>
        <a:xfrm>
          <a:off x="0" y="0"/>
          <a:ext cx="0" cy="0"/>
          <a:chOff x="0" y="0"/>
          <a:chExt cx="0" cy="0"/>
        </a:xfrm>
      </p:grpSpPr>
      <p:sp>
        <p:nvSpPr>
          <p:cNvPr id="892" name="Google Shape;892;g73608cb4b3_0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73608cb4b3_0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73608cb4b3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73608cb4b3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73608cb4b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5" name="Google Shape;905;g73608cb4b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0" name="Shape 910"/>
        <p:cNvGrpSpPr/>
        <p:nvPr/>
      </p:nvGrpSpPr>
      <p:grpSpPr>
        <a:xfrm>
          <a:off x="0" y="0"/>
          <a:ext cx="0" cy="0"/>
          <a:chOff x="0" y="0"/>
          <a:chExt cx="0" cy="0"/>
        </a:xfrm>
      </p:grpSpPr>
      <p:sp>
        <p:nvSpPr>
          <p:cNvPr id="911" name="Google Shape;911;g73b0abed55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73b0abed55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 name="Shape 95"/>
        <p:cNvGrpSpPr/>
        <p:nvPr/>
      </p:nvGrpSpPr>
      <p:grpSpPr>
        <a:xfrm>
          <a:off x="0" y="0"/>
          <a:ext cx="0" cy="0"/>
          <a:chOff x="0" y="0"/>
          <a:chExt cx="0" cy="0"/>
        </a:xfrm>
      </p:grpSpPr>
      <p:sp>
        <p:nvSpPr>
          <p:cNvPr id="96" name="Google Shape;96;g739ccb2752_2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39ccb2752_2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g73608cb4b3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2" name="Google Shape;922;g73608cb4b3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73608cb4b3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73608cb4b3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5" name="Shape 935"/>
        <p:cNvGrpSpPr/>
        <p:nvPr/>
      </p:nvGrpSpPr>
      <p:grpSpPr>
        <a:xfrm>
          <a:off x="0" y="0"/>
          <a:ext cx="0" cy="0"/>
          <a:chOff x="0" y="0"/>
          <a:chExt cx="0" cy="0"/>
        </a:xfrm>
      </p:grpSpPr>
      <p:sp>
        <p:nvSpPr>
          <p:cNvPr id="936" name="Google Shape;936;g73608cb4b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73608cb4b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3" name="Shape 943"/>
        <p:cNvGrpSpPr/>
        <p:nvPr/>
      </p:nvGrpSpPr>
      <p:grpSpPr>
        <a:xfrm>
          <a:off x="0" y="0"/>
          <a:ext cx="0" cy="0"/>
          <a:chOff x="0" y="0"/>
          <a:chExt cx="0" cy="0"/>
        </a:xfrm>
      </p:grpSpPr>
      <p:sp>
        <p:nvSpPr>
          <p:cNvPr id="944" name="Google Shape;944;g73608cb4b3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5" name="Google Shape;945;g73608cb4b3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1" name="Shape 951"/>
        <p:cNvGrpSpPr/>
        <p:nvPr/>
      </p:nvGrpSpPr>
      <p:grpSpPr>
        <a:xfrm>
          <a:off x="0" y="0"/>
          <a:ext cx="0" cy="0"/>
          <a:chOff x="0" y="0"/>
          <a:chExt cx="0" cy="0"/>
        </a:xfrm>
      </p:grpSpPr>
      <p:sp>
        <p:nvSpPr>
          <p:cNvPr id="952" name="Google Shape;952;g7345878278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7345878278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8" name="Shape 958"/>
        <p:cNvGrpSpPr/>
        <p:nvPr/>
      </p:nvGrpSpPr>
      <p:grpSpPr>
        <a:xfrm>
          <a:off x="0" y="0"/>
          <a:ext cx="0" cy="0"/>
          <a:chOff x="0" y="0"/>
          <a:chExt cx="0" cy="0"/>
        </a:xfrm>
      </p:grpSpPr>
      <p:sp>
        <p:nvSpPr>
          <p:cNvPr id="959" name="Google Shape;959;g73608cb4b3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73608cb4b3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6" name="Shape 966"/>
        <p:cNvGrpSpPr/>
        <p:nvPr/>
      </p:nvGrpSpPr>
      <p:grpSpPr>
        <a:xfrm>
          <a:off x="0" y="0"/>
          <a:ext cx="0" cy="0"/>
          <a:chOff x="0" y="0"/>
          <a:chExt cx="0" cy="0"/>
        </a:xfrm>
      </p:grpSpPr>
      <p:sp>
        <p:nvSpPr>
          <p:cNvPr id="967" name="Google Shape;967;g73608cb4b3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73608cb4b3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4" name="Shape 974"/>
        <p:cNvGrpSpPr/>
        <p:nvPr/>
      </p:nvGrpSpPr>
      <p:grpSpPr>
        <a:xfrm>
          <a:off x="0" y="0"/>
          <a:ext cx="0" cy="0"/>
          <a:chOff x="0" y="0"/>
          <a:chExt cx="0" cy="0"/>
        </a:xfrm>
      </p:grpSpPr>
      <p:sp>
        <p:nvSpPr>
          <p:cNvPr id="975" name="Google Shape;975;g73608cb4b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6" name="Google Shape;976;g73608cb4b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2" name="Shape 982"/>
        <p:cNvGrpSpPr/>
        <p:nvPr/>
      </p:nvGrpSpPr>
      <p:grpSpPr>
        <a:xfrm>
          <a:off x="0" y="0"/>
          <a:ext cx="0" cy="0"/>
          <a:chOff x="0" y="0"/>
          <a:chExt cx="0" cy="0"/>
        </a:xfrm>
      </p:grpSpPr>
      <p:sp>
        <p:nvSpPr>
          <p:cNvPr id="983" name="Google Shape;983;g73608cb4b3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73608cb4b3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9" name="Shape 989"/>
        <p:cNvGrpSpPr/>
        <p:nvPr/>
      </p:nvGrpSpPr>
      <p:grpSpPr>
        <a:xfrm>
          <a:off x="0" y="0"/>
          <a:ext cx="0" cy="0"/>
          <a:chOff x="0" y="0"/>
          <a:chExt cx="0" cy="0"/>
        </a:xfrm>
      </p:grpSpPr>
      <p:sp>
        <p:nvSpPr>
          <p:cNvPr id="990" name="Google Shape;990;g73608cb4b3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73608cb4b3_0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3aebcf3f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3aebcf3f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7" name="Shape 997"/>
        <p:cNvGrpSpPr/>
        <p:nvPr/>
      </p:nvGrpSpPr>
      <p:grpSpPr>
        <a:xfrm>
          <a:off x="0" y="0"/>
          <a:ext cx="0" cy="0"/>
          <a:chOff x="0" y="0"/>
          <a:chExt cx="0" cy="0"/>
        </a:xfrm>
      </p:grpSpPr>
      <p:sp>
        <p:nvSpPr>
          <p:cNvPr id="998" name="Google Shape;998;g73608cb4b3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73608cb4b3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5" name="Shape 1005"/>
        <p:cNvGrpSpPr/>
        <p:nvPr/>
      </p:nvGrpSpPr>
      <p:grpSpPr>
        <a:xfrm>
          <a:off x="0" y="0"/>
          <a:ext cx="0" cy="0"/>
          <a:chOff x="0" y="0"/>
          <a:chExt cx="0" cy="0"/>
        </a:xfrm>
      </p:grpSpPr>
      <p:sp>
        <p:nvSpPr>
          <p:cNvPr id="1006" name="Google Shape;1006;g73608cb4b3_0_2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7" name="Google Shape;1007;g73608cb4b3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3" name="Shape 1013"/>
        <p:cNvGrpSpPr/>
        <p:nvPr/>
      </p:nvGrpSpPr>
      <p:grpSpPr>
        <a:xfrm>
          <a:off x="0" y="0"/>
          <a:ext cx="0" cy="0"/>
          <a:chOff x="0" y="0"/>
          <a:chExt cx="0" cy="0"/>
        </a:xfrm>
      </p:grpSpPr>
      <p:sp>
        <p:nvSpPr>
          <p:cNvPr id="1014" name="Google Shape;1014;g73608cb4b3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5" name="Google Shape;1015;g73608cb4b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1" name="Shape 1021"/>
        <p:cNvGrpSpPr/>
        <p:nvPr/>
      </p:nvGrpSpPr>
      <p:grpSpPr>
        <a:xfrm>
          <a:off x="0" y="0"/>
          <a:ext cx="0" cy="0"/>
          <a:chOff x="0" y="0"/>
          <a:chExt cx="0" cy="0"/>
        </a:xfrm>
      </p:grpSpPr>
      <p:sp>
        <p:nvSpPr>
          <p:cNvPr id="1022" name="Google Shape;1022;g73608cb4b3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3" name="Google Shape;1023;g73608cb4b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73608cb4b3_0_2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0" name="Google Shape;1030;g73608cb4b3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4" name="Shape 1034"/>
        <p:cNvGrpSpPr/>
        <p:nvPr/>
      </p:nvGrpSpPr>
      <p:grpSpPr>
        <a:xfrm>
          <a:off x="0" y="0"/>
          <a:ext cx="0" cy="0"/>
          <a:chOff x="0" y="0"/>
          <a:chExt cx="0" cy="0"/>
        </a:xfrm>
      </p:grpSpPr>
      <p:sp>
        <p:nvSpPr>
          <p:cNvPr id="1035" name="Google Shape;1035;g73608cb4b3_0_2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6" name="Google Shape;1036;g73608cb4b3_0_2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1" name="Shape 1041"/>
        <p:cNvGrpSpPr/>
        <p:nvPr/>
      </p:nvGrpSpPr>
      <p:grpSpPr>
        <a:xfrm>
          <a:off x="0" y="0"/>
          <a:ext cx="0" cy="0"/>
          <a:chOff x="0" y="0"/>
          <a:chExt cx="0" cy="0"/>
        </a:xfrm>
      </p:grpSpPr>
      <p:sp>
        <p:nvSpPr>
          <p:cNvPr id="1042" name="Google Shape;1042;g73608cb4b3_0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3" name="Google Shape;1043;g73608cb4b3_0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7" name="Shape 1047"/>
        <p:cNvGrpSpPr/>
        <p:nvPr/>
      </p:nvGrpSpPr>
      <p:grpSpPr>
        <a:xfrm>
          <a:off x="0" y="0"/>
          <a:ext cx="0" cy="0"/>
          <a:chOff x="0" y="0"/>
          <a:chExt cx="0" cy="0"/>
        </a:xfrm>
      </p:grpSpPr>
      <p:sp>
        <p:nvSpPr>
          <p:cNvPr id="1048" name="Google Shape;1048;g73608cb4b3_0_2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9" name="Google Shape;1049;g73608cb4b3_0_2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2" name="Shape 1052"/>
        <p:cNvGrpSpPr/>
        <p:nvPr/>
      </p:nvGrpSpPr>
      <p:grpSpPr>
        <a:xfrm>
          <a:off x="0" y="0"/>
          <a:ext cx="0" cy="0"/>
          <a:chOff x="0" y="0"/>
          <a:chExt cx="0" cy="0"/>
        </a:xfrm>
      </p:grpSpPr>
      <p:sp>
        <p:nvSpPr>
          <p:cNvPr id="1053" name="Google Shape;1053;g73608cb4b3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73608cb4b3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8" name="Shape 1058"/>
        <p:cNvGrpSpPr/>
        <p:nvPr/>
      </p:nvGrpSpPr>
      <p:grpSpPr>
        <a:xfrm>
          <a:off x="0" y="0"/>
          <a:ext cx="0" cy="0"/>
          <a:chOff x="0" y="0"/>
          <a:chExt cx="0" cy="0"/>
        </a:xfrm>
      </p:grpSpPr>
      <p:sp>
        <p:nvSpPr>
          <p:cNvPr id="1059" name="Google Shape;1059;g73608cb4b3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73608cb4b3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3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1.xml"/><Relationship Id="rId3" Type="http://schemas.openxmlformats.org/officeDocument/2006/relationships/image" Target="../media/image40.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2.xml"/><Relationship Id="rId3" Type="http://schemas.openxmlformats.org/officeDocument/2006/relationships/image" Target="../media/image54.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3.xml"/><Relationship Id="rId3" Type="http://schemas.openxmlformats.org/officeDocument/2006/relationships/image" Target="../media/image4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4.xml"/><Relationship Id="rId3" Type="http://schemas.openxmlformats.org/officeDocument/2006/relationships/image" Target="../media/image49.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 Id="rId3" Type="http://schemas.openxmlformats.org/officeDocument/2006/relationships/image" Target="../media/image45.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7.xml"/><Relationship Id="rId3" Type="http://schemas.openxmlformats.org/officeDocument/2006/relationships/image" Target="../media/image5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8.xml"/><Relationship Id="rId3" Type="http://schemas.openxmlformats.org/officeDocument/2006/relationships/image" Target="../media/image42.png"/><Relationship Id="rId4" Type="http://schemas.openxmlformats.org/officeDocument/2006/relationships/image" Target="../media/image44.png"/><Relationship Id="rId5" Type="http://schemas.openxmlformats.org/officeDocument/2006/relationships/image" Target="../media/image39.png"/><Relationship Id="rId6" Type="http://schemas.openxmlformats.org/officeDocument/2006/relationships/image" Target="../media/image41.png"/><Relationship Id="rId7" Type="http://schemas.openxmlformats.org/officeDocument/2006/relationships/image" Target="../media/image4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9.xml"/><Relationship Id="rId3" Type="http://schemas.openxmlformats.org/officeDocument/2006/relationships/image" Target="../media/image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1.xml"/><Relationship Id="rId3" Type="http://schemas.openxmlformats.org/officeDocument/2006/relationships/image" Target="../media/image48.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7.xml"/><Relationship Id="rId3" Type="http://schemas.openxmlformats.org/officeDocument/2006/relationships/image" Target="../media/image1.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53.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1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1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1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38.gi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22.png"/><Relationship Id="rId4" Type="http://schemas.openxmlformats.org/officeDocument/2006/relationships/image" Target="../media/image28.png"/><Relationship Id="rId5" Type="http://schemas.openxmlformats.org/officeDocument/2006/relationships/image" Target="../media/image26.png"/><Relationship Id="rId6" Type="http://schemas.openxmlformats.org/officeDocument/2006/relationships/image" Target="../media/image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6.gi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21.png"/><Relationship Id="rId4" Type="http://schemas.openxmlformats.org/officeDocument/2006/relationships/image" Target="../media/image1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21.png"/><Relationship Id="rId4" Type="http://schemas.openxmlformats.org/officeDocument/2006/relationships/image" Target="../media/image1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20.png"/><Relationship Id="rId4" Type="http://schemas.openxmlformats.org/officeDocument/2006/relationships/image" Target="../media/image19.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4.xml"/><Relationship Id="rId3" Type="http://schemas.openxmlformats.org/officeDocument/2006/relationships/image" Target="../media/image23.gi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21.png"/><Relationship Id="rId4" Type="http://schemas.openxmlformats.org/officeDocument/2006/relationships/image" Target="../media/image24.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 Id="rId3" Type="http://schemas.openxmlformats.org/officeDocument/2006/relationships/image" Target="../media/image21.png"/><Relationship Id="rId4" Type="http://schemas.openxmlformats.org/officeDocument/2006/relationships/image" Target="../media/image25.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image" Target="../media/image21.png"/><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27.gif"/></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21.png"/><Relationship Id="rId4" Type="http://schemas.openxmlformats.org/officeDocument/2006/relationships/image" Target="../media/image3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 Id="rId3" Type="http://schemas.openxmlformats.org/officeDocument/2006/relationships/image" Target="../media/image21.png"/><Relationship Id="rId4" Type="http://schemas.openxmlformats.org/officeDocument/2006/relationships/image" Target="../media/image2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1.xml"/><Relationship Id="rId3" Type="http://schemas.openxmlformats.org/officeDocument/2006/relationships/image" Target="../media/image21.png"/><Relationship Id="rId4" Type="http://schemas.openxmlformats.org/officeDocument/2006/relationships/image" Target="../media/image31.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2.xml"/><Relationship Id="rId3" Type="http://schemas.openxmlformats.org/officeDocument/2006/relationships/image" Target="../media/image32.png"/><Relationship Id="rId4" Type="http://schemas.openxmlformats.org/officeDocument/2006/relationships/image" Target="../media/image2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3.xml"/><Relationship Id="rId3" Type="http://schemas.openxmlformats.org/officeDocument/2006/relationships/image" Target="../media/image33.gif"/></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6.xml"/><Relationship Id="rId3" Type="http://schemas.openxmlformats.org/officeDocument/2006/relationships/image" Target="../media/image3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47.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9.xml"/><Relationship Id="rId3" Type="http://schemas.openxmlformats.org/officeDocument/2006/relationships/image" Target="../media/image3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nvSpPr>
        <p:spPr>
          <a:xfrm>
            <a:off x="373371" y="1285700"/>
            <a:ext cx="8520600" cy="20526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de" sz="4800">
                <a:solidFill>
                  <a:srgbClr val="000000"/>
                </a:solidFill>
                <a:latin typeface="Open Sans"/>
                <a:ea typeface="Open Sans"/>
                <a:cs typeface="Open Sans"/>
                <a:sym typeface="Open Sans"/>
              </a:rPr>
              <a:t>Week </a:t>
            </a:r>
            <a:r>
              <a:rPr b="1" lang="de" sz="4800">
                <a:latin typeface="Open Sans"/>
                <a:ea typeface="Open Sans"/>
                <a:cs typeface="Open Sans"/>
                <a:sym typeface="Open Sans"/>
              </a:rPr>
              <a:t>4</a:t>
            </a:r>
            <a:endParaRPr b="1" sz="4800">
              <a:solidFill>
                <a:srgbClr val="000000"/>
              </a:solidFill>
              <a:latin typeface="Open Sans"/>
              <a:ea typeface="Open Sans"/>
              <a:cs typeface="Open Sans"/>
              <a:sym typeface="Open Sans"/>
            </a:endParaRPr>
          </a:p>
          <a:p>
            <a:pPr indent="0" lvl="0" marL="0" rtl="0" algn="l">
              <a:spcBef>
                <a:spcPts val="0"/>
              </a:spcBef>
              <a:spcAft>
                <a:spcPts val="0"/>
              </a:spcAft>
              <a:buNone/>
            </a:pPr>
            <a:r>
              <a:rPr b="1" lang="de" sz="3000">
                <a:latin typeface="Open Sans"/>
                <a:ea typeface="Open Sans"/>
                <a:cs typeface="Open Sans"/>
                <a:sym typeface="Open Sans"/>
              </a:rPr>
              <a:t>Fundamental Algorithms</a:t>
            </a:r>
            <a:endParaRPr b="1" sz="3000">
              <a:solidFill>
                <a:srgbClr val="000000"/>
              </a:solidFill>
              <a:latin typeface="Open Sans"/>
              <a:ea typeface="Open Sans"/>
              <a:cs typeface="Open Sans"/>
              <a:sym typeface="Open Sans"/>
            </a:endParaRPr>
          </a:p>
        </p:txBody>
      </p:sp>
      <p:pic>
        <p:nvPicPr>
          <p:cNvPr id="55" name="Google Shape;55;p13"/>
          <p:cNvPicPr preferRelativeResize="0"/>
          <p:nvPr/>
        </p:nvPicPr>
        <p:blipFill>
          <a:blip r:embed="rId3">
            <a:alphaModFix/>
          </a:blip>
          <a:stretch>
            <a:fillRect/>
          </a:stretch>
        </p:blipFill>
        <p:spPr>
          <a:xfrm>
            <a:off x="505325" y="3639850"/>
            <a:ext cx="2412551" cy="475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 name="Shape 111"/>
        <p:cNvGrpSpPr/>
        <p:nvPr/>
      </p:nvGrpSpPr>
      <p:grpSpPr>
        <a:xfrm>
          <a:off x="0" y="0"/>
          <a:ext cx="0" cy="0"/>
          <a:chOff x="0" y="0"/>
          <a:chExt cx="0" cy="0"/>
        </a:xfrm>
      </p:grpSpPr>
      <p:sp>
        <p:nvSpPr>
          <p:cNvPr id="112" name="Google Shape;112;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4" name="Google Shape;114;p22"/>
          <p:cNvPicPr preferRelativeResize="0"/>
          <p:nvPr/>
        </p:nvPicPr>
        <p:blipFill>
          <a:blip r:embed="rId3">
            <a:alphaModFix/>
          </a:blip>
          <a:stretch>
            <a:fillRect/>
          </a:stretch>
        </p:blipFill>
        <p:spPr>
          <a:xfrm>
            <a:off x="0" y="87630"/>
            <a:ext cx="9144000" cy="496824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6" name="Shape 1066"/>
        <p:cNvGrpSpPr/>
        <p:nvPr/>
      </p:nvGrpSpPr>
      <p:grpSpPr>
        <a:xfrm>
          <a:off x="0" y="0"/>
          <a:ext cx="0" cy="0"/>
          <a:chOff x="0" y="0"/>
          <a:chExt cx="0" cy="0"/>
        </a:xfrm>
      </p:grpSpPr>
      <p:sp>
        <p:nvSpPr>
          <p:cNvPr id="1067" name="Google Shape;1067;p112"/>
          <p:cNvSpPr txBox="1"/>
          <p:nvPr>
            <p:ph type="title"/>
          </p:nvPr>
        </p:nvSpPr>
        <p:spPr>
          <a:xfrm>
            <a:off x="311700" y="1490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K-Folds Cross Validation</a:t>
            </a:r>
            <a:endParaRPr/>
          </a:p>
        </p:txBody>
      </p:sp>
      <p:sp>
        <p:nvSpPr>
          <p:cNvPr id="1068" name="Google Shape;1068;p11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69" name="Google Shape;1069;p112"/>
          <p:cNvPicPr preferRelativeResize="0"/>
          <p:nvPr/>
        </p:nvPicPr>
        <p:blipFill>
          <a:blip r:embed="rId3">
            <a:alphaModFix/>
          </a:blip>
          <a:stretch>
            <a:fillRect/>
          </a:stretch>
        </p:blipFill>
        <p:spPr>
          <a:xfrm>
            <a:off x="0" y="789130"/>
            <a:ext cx="9143998" cy="443483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1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Wellfit Model</a:t>
            </a:r>
            <a:endParaRPr/>
          </a:p>
        </p:txBody>
      </p:sp>
      <p:sp>
        <p:nvSpPr>
          <p:cNvPr id="1075" name="Google Shape;1075;p11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076" name="Google Shape;1076;p113"/>
          <p:cNvGraphicFramePr/>
          <p:nvPr/>
        </p:nvGraphicFramePr>
        <p:xfrm>
          <a:off x="952500" y="2179350"/>
          <a:ext cx="3000000" cy="3000000"/>
        </p:xfrm>
        <a:graphic>
          <a:graphicData uri="http://schemas.openxmlformats.org/drawingml/2006/table">
            <a:tbl>
              <a:tblPr>
                <a:noFill/>
                <a:tableStyleId>{526A0AA4-25EA-4190-A63A-3538ED0D61B8}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de"/>
                        <a:t>k-fold</a:t>
                      </a:r>
                      <a:endParaRPr/>
                    </a:p>
                  </a:txBody>
                  <a:tcPr marT="91425" marB="91425" marR="91425" marL="91425"/>
                </a:tc>
                <a:tc>
                  <a:txBody>
                    <a:bodyPr/>
                    <a:lstStyle/>
                    <a:p>
                      <a:pPr indent="0" lvl="0" marL="0" rtl="0" algn="l">
                        <a:spcBef>
                          <a:spcPts val="0"/>
                        </a:spcBef>
                        <a:spcAft>
                          <a:spcPts val="0"/>
                        </a:spcAft>
                        <a:buNone/>
                      </a:pPr>
                      <a:r>
                        <a:rPr lang="de"/>
                        <a:t>Accuracy</a:t>
                      </a:r>
                      <a:endParaRPr/>
                    </a:p>
                  </a:txBody>
                  <a:tcPr marT="91425" marB="91425" marR="91425" marL="91425"/>
                </a:tc>
                <a:tc>
                  <a:txBody>
                    <a:bodyPr/>
                    <a:lstStyle/>
                    <a:p>
                      <a:pPr indent="0" lvl="0" marL="0" rtl="0" algn="l">
                        <a:spcBef>
                          <a:spcPts val="0"/>
                        </a:spcBef>
                        <a:spcAft>
                          <a:spcPts val="0"/>
                        </a:spcAft>
                        <a:buNone/>
                      </a:pPr>
                      <a:r>
                        <a:rPr lang="de"/>
                        <a:t>Precision</a:t>
                      </a:r>
                      <a:endParaRPr/>
                    </a:p>
                  </a:txBody>
                  <a:tcPr marT="91425" marB="91425" marR="91425" marL="91425"/>
                </a:tc>
                <a:tc>
                  <a:txBody>
                    <a:bodyPr/>
                    <a:lstStyle/>
                    <a:p>
                      <a:pPr indent="0" lvl="0" marL="0" rtl="0" algn="l">
                        <a:spcBef>
                          <a:spcPts val="0"/>
                        </a:spcBef>
                        <a:spcAft>
                          <a:spcPts val="0"/>
                        </a:spcAft>
                        <a:buNone/>
                      </a:pPr>
                      <a:r>
                        <a:rPr lang="de"/>
                        <a:t>Recall</a:t>
                      </a:r>
                      <a:endParaRPr/>
                    </a:p>
                  </a:txBody>
                  <a:tcPr marT="91425" marB="91425" marR="91425" marL="91425"/>
                </a:tc>
                <a:tc>
                  <a:txBody>
                    <a:bodyPr/>
                    <a:lstStyle/>
                    <a:p>
                      <a:pPr indent="0" lvl="0" marL="0" rtl="0" algn="l">
                        <a:spcBef>
                          <a:spcPts val="0"/>
                        </a:spcBef>
                        <a:spcAft>
                          <a:spcPts val="0"/>
                        </a:spcAft>
                        <a:buNone/>
                      </a:pPr>
                      <a:r>
                        <a:rPr lang="de"/>
                        <a:t>F1-Score</a:t>
                      </a:r>
                      <a:endParaRPr/>
                    </a:p>
                  </a:txBody>
                  <a:tcPr marT="91425" marB="91425" marR="91425" marL="91425"/>
                </a:tc>
              </a:tr>
              <a:tr h="381000">
                <a:tc>
                  <a:txBody>
                    <a:bodyPr/>
                    <a:lstStyle/>
                    <a:p>
                      <a:pPr indent="0" lvl="0" marL="0" rtl="0" algn="l">
                        <a:spcBef>
                          <a:spcPts val="0"/>
                        </a:spcBef>
                        <a:spcAft>
                          <a:spcPts val="0"/>
                        </a:spcAft>
                        <a:buNone/>
                      </a:pPr>
                      <a:r>
                        <a:rPr lang="de"/>
                        <a:t>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0.88</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0.88</a:t>
                      </a:r>
                      <a:endParaRPr/>
                    </a:p>
                  </a:txBody>
                  <a:tcPr marT="91425" marB="91425" marR="91425" marL="91425">
                    <a:solidFill>
                      <a:srgbClr val="B6D7A8"/>
                    </a:solidFill>
                  </a:tcPr>
                </a:tc>
              </a:tr>
            </a:tbl>
          </a:graphicData>
        </a:graphic>
      </p:graphicFrame>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0" name="Shape 1080"/>
        <p:cNvGrpSpPr/>
        <p:nvPr/>
      </p:nvGrpSpPr>
      <p:grpSpPr>
        <a:xfrm>
          <a:off x="0" y="0"/>
          <a:ext cx="0" cy="0"/>
          <a:chOff x="0" y="0"/>
          <a:chExt cx="0" cy="0"/>
        </a:xfrm>
      </p:grpSpPr>
      <p:sp>
        <p:nvSpPr>
          <p:cNvPr id="1081" name="Google Shape;1081;p1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Wellfit Model</a:t>
            </a:r>
            <a:endParaRPr/>
          </a:p>
        </p:txBody>
      </p:sp>
      <p:sp>
        <p:nvSpPr>
          <p:cNvPr id="1082" name="Google Shape;1082;p11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083" name="Google Shape;1083;p114"/>
          <p:cNvGraphicFramePr/>
          <p:nvPr/>
        </p:nvGraphicFramePr>
        <p:xfrm>
          <a:off x="952500" y="1983150"/>
          <a:ext cx="3000000" cy="3000000"/>
        </p:xfrm>
        <a:graphic>
          <a:graphicData uri="http://schemas.openxmlformats.org/drawingml/2006/table">
            <a:tbl>
              <a:tblPr>
                <a:noFill/>
                <a:tableStyleId>{526A0AA4-25EA-4190-A63A-3538ED0D61B8}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de"/>
                        <a:t>k-fold</a:t>
                      </a:r>
                      <a:endParaRPr/>
                    </a:p>
                  </a:txBody>
                  <a:tcPr marT="91425" marB="91425" marR="91425" marL="91425"/>
                </a:tc>
                <a:tc>
                  <a:txBody>
                    <a:bodyPr/>
                    <a:lstStyle/>
                    <a:p>
                      <a:pPr indent="0" lvl="0" marL="0" rtl="0" algn="l">
                        <a:spcBef>
                          <a:spcPts val="0"/>
                        </a:spcBef>
                        <a:spcAft>
                          <a:spcPts val="0"/>
                        </a:spcAft>
                        <a:buNone/>
                      </a:pPr>
                      <a:r>
                        <a:rPr lang="de"/>
                        <a:t>Accuracy</a:t>
                      </a:r>
                      <a:endParaRPr/>
                    </a:p>
                  </a:txBody>
                  <a:tcPr marT="91425" marB="91425" marR="91425" marL="91425"/>
                </a:tc>
                <a:tc>
                  <a:txBody>
                    <a:bodyPr/>
                    <a:lstStyle/>
                    <a:p>
                      <a:pPr indent="0" lvl="0" marL="0" rtl="0" algn="l">
                        <a:spcBef>
                          <a:spcPts val="0"/>
                        </a:spcBef>
                        <a:spcAft>
                          <a:spcPts val="0"/>
                        </a:spcAft>
                        <a:buNone/>
                      </a:pPr>
                      <a:r>
                        <a:rPr lang="de"/>
                        <a:t>Precision</a:t>
                      </a:r>
                      <a:endParaRPr/>
                    </a:p>
                  </a:txBody>
                  <a:tcPr marT="91425" marB="91425" marR="91425" marL="91425"/>
                </a:tc>
                <a:tc>
                  <a:txBody>
                    <a:bodyPr/>
                    <a:lstStyle/>
                    <a:p>
                      <a:pPr indent="0" lvl="0" marL="0" rtl="0" algn="l">
                        <a:spcBef>
                          <a:spcPts val="0"/>
                        </a:spcBef>
                        <a:spcAft>
                          <a:spcPts val="0"/>
                        </a:spcAft>
                        <a:buNone/>
                      </a:pPr>
                      <a:r>
                        <a:rPr lang="de"/>
                        <a:t>Recall</a:t>
                      </a:r>
                      <a:endParaRPr/>
                    </a:p>
                  </a:txBody>
                  <a:tcPr marT="91425" marB="91425" marR="91425" marL="91425"/>
                </a:tc>
                <a:tc>
                  <a:txBody>
                    <a:bodyPr/>
                    <a:lstStyle/>
                    <a:p>
                      <a:pPr indent="0" lvl="0" marL="0" rtl="0" algn="l">
                        <a:spcBef>
                          <a:spcPts val="0"/>
                        </a:spcBef>
                        <a:spcAft>
                          <a:spcPts val="0"/>
                        </a:spcAft>
                        <a:buNone/>
                      </a:pPr>
                      <a:r>
                        <a:rPr lang="de"/>
                        <a:t>F1-Score</a:t>
                      </a:r>
                      <a:endParaRPr/>
                    </a:p>
                  </a:txBody>
                  <a:tcPr marT="91425" marB="91425" marR="91425" marL="91425"/>
                </a:tc>
              </a:tr>
              <a:tr h="381000">
                <a:tc>
                  <a:txBody>
                    <a:bodyPr/>
                    <a:lstStyle/>
                    <a:p>
                      <a:pPr indent="0" lvl="0" marL="0" rtl="0" algn="l">
                        <a:spcBef>
                          <a:spcPts val="0"/>
                        </a:spcBef>
                        <a:spcAft>
                          <a:spcPts val="0"/>
                        </a:spcAft>
                        <a:buNone/>
                      </a:pPr>
                      <a:r>
                        <a:rPr lang="de"/>
                        <a:t>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0.88</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0.88</a:t>
                      </a:r>
                      <a:endParaRPr/>
                    </a:p>
                  </a:txBody>
                  <a:tcPr marT="91425" marB="91425" marR="91425" marL="91425">
                    <a:solidFill>
                      <a:srgbClr val="B6D7A8"/>
                    </a:solidFill>
                  </a:tcPr>
                </a:tc>
              </a:tr>
              <a:tr h="381000">
                <a:tc>
                  <a:txBody>
                    <a:bodyPr/>
                    <a:lstStyle/>
                    <a:p>
                      <a:pPr indent="0" lvl="0" marL="0" rtl="0" algn="l">
                        <a:spcBef>
                          <a:spcPts val="0"/>
                        </a:spcBef>
                        <a:spcAft>
                          <a:spcPts val="0"/>
                        </a:spcAft>
                        <a:buNone/>
                      </a:pPr>
                      <a:r>
                        <a:rPr lang="de"/>
                        <a:t>2</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r>
            </a:tbl>
          </a:graphicData>
        </a:graphic>
      </p:graphicFrame>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7" name="Shape 1087"/>
        <p:cNvGrpSpPr/>
        <p:nvPr/>
      </p:nvGrpSpPr>
      <p:grpSpPr>
        <a:xfrm>
          <a:off x="0" y="0"/>
          <a:ext cx="0" cy="0"/>
          <a:chOff x="0" y="0"/>
          <a:chExt cx="0" cy="0"/>
        </a:xfrm>
      </p:grpSpPr>
      <p:sp>
        <p:nvSpPr>
          <p:cNvPr id="1088" name="Google Shape;1088;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Wellfit Model</a:t>
            </a:r>
            <a:endParaRPr/>
          </a:p>
        </p:txBody>
      </p:sp>
      <p:sp>
        <p:nvSpPr>
          <p:cNvPr id="1089" name="Google Shape;1089;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090" name="Google Shape;1090;p115"/>
          <p:cNvGraphicFramePr/>
          <p:nvPr/>
        </p:nvGraphicFramePr>
        <p:xfrm>
          <a:off x="952500" y="2000250"/>
          <a:ext cx="3000000" cy="3000000"/>
        </p:xfrm>
        <a:graphic>
          <a:graphicData uri="http://schemas.openxmlformats.org/drawingml/2006/table">
            <a:tbl>
              <a:tblPr>
                <a:noFill/>
                <a:tableStyleId>{526A0AA4-25EA-4190-A63A-3538ED0D61B8}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de"/>
                        <a:t>k-fold</a:t>
                      </a:r>
                      <a:endParaRPr/>
                    </a:p>
                  </a:txBody>
                  <a:tcPr marT="91425" marB="91425" marR="91425" marL="91425"/>
                </a:tc>
                <a:tc>
                  <a:txBody>
                    <a:bodyPr/>
                    <a:lstStyle/>
                    <a:p>
                      <a:pPr indent="0" lvl="0" marL="0" rtl="0" algn="l">
                        <a:spcBef>
                          <a:spcPts val="0"/>
                        </a:spcBef>
                        <a:spcAft>
                          <a:spcPts val="0"/>
                        </a:spcAft>
                        <a:buNone/>
                      </a:pPr>
                      <a:r>
                        <a:rPr lang="de"/>
                        <a:t>Accuracy</a:t>
                      </a:r>
                      <a:endParaRPr/>
                    </a:p>
                  </a:txBody>
                  <a:tcPr marT="91425" marB="91425" marR="91425" marL="91425"/>
                </a:tc>
                <a:tc>
                  <a:txBody>
                    <a:bodyPr/>
                    <a:lstStyle/>
                    <a:p>
                      <a:pPr indent="0" lvl="0" marL="0" rtl="0" algn="l">
                        <a:spcBef>
                          <a:spcPts val="0"/>
                        </a:spcBef>
                        <a:spcAft>
                          <a:spcPts val="0"/>
                        </a:spcAft>
                        <a:buNone/>
                      </a:pPr>
                      <a:r>
                        <a:rPr lang="de"/>
                        <a:t>Precision</a:t>
                      </a:r>
                      <a:endParaRPr/>
                    </a:p>
                  </a:txBody>
                  <a:tcPr marT="91425" marB="91425" marR="91425" marL="91425"/>
                </a:tc>
                <a:tc>
                  <a:txBody>
                    <a:bodyPr/>
                    <a:lstStyle/>
                    <a:p>
                      <a:pPr indent="0" lvl="0" marL="0" rtl="0" algn="l">
                        <a:spcBef>
                          <a:spcPts val="0"/>
                        </a:spcBef>
                        <a:spcAft>
                          <a:spcPts val="0"/>
                        </a:spcAft>
                        <a:buNone/>
                      </a:pPr>
                      <a:r>
                        <a:rPr lang="de"/>
                        <a:t>Recall</a:t>
                      </a:r>
                      <a:endParaRPr/>
                    </a:p>
                  </a:txBody>
                  <a:tcPr marT="91425" marB="91425" marR="91425" marL="91425"/>
                </a:tc>
                <a:tc>
                  <a:txBody>
                    <a:bodyPr/>
                    <a:lstStyle/>
                    <a:p>
                      <a:pPr indent="0" lvl="0" marL="0" rtl="0" algn="l">
                        <a:spcBef>
                          <a:spcPts val="0"/>
                        </a:spcBef>
                        <a:spcAft>
                          <a:spcPts val="0"/>
                        </a:spcAft>
                        <a:buNone/>
                      </a:pPr>
                      <a:r>
                        <a:rPr lang="de"/>
                        <a:t>F1-Score</a:t>
                      </a:r>
                      <a:endParaRPr/>
                    </a:p>
                  </a:txBody>
                  <a:tcPr marT="91425" marB="91425" marR="91425" marL="91425"/>
                </a:tc>
              </a:tr>
              <a:tr h="381000">
                <a:tc>
                  <a:txBody>
                    <a:bodyPr/>
                    <a:lstStyle/>
                    <a:p>
                      <a:pPr indent="0" lvl="0" marL="0" rtl="0" algn="l">
                        <a:spcBef>
                          <a:spcPts val="0"/>
                        </a:spcBef>
                        <a:spcAft>
                          <a:spcPts val="0"/>
                        </a:spcAft>
                        <a:buNone/>
                      </a:pPr>
                      <a:r>
                        <a:rPr lang="de"/>
                        <a:t>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0.88</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0.88</a:t>
                      </a:r>
                      <a:endParaRPr/>
                    </a:p>
                  </a:txBody>
                  <a:tcPr marT="91425" marB="91425" marR="91425" marL="91425">
                    <a:solidFill>
                      <a:srgbClr val="B6D7A8"/>
                    </a:solidFill>
                  </a:tcPr>
                </a:tc>
              </a:tr>
              <a:tr h="381000">
                <a:tc>
                  <a:txBody>
                    <a:bodyPr/>
                    <a:lstStyle/>
                    <a:p>
                      <a:pPr indent="0" lvl="0" marL="0" rtl="0" algn="l">
                        <a:spcBef>
                          <a:spcPts val="0"/>
                        </a:spcBef>
                        <a:spcAft>
                          <a:spcPts val="0"/>
                        </a:spcAft>
                        <a:buNone/>
                      </a:pPr>
                      <a:r>
                        <a:rPr lang="de"/>
                        <a:t>2</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r>
              <a:tr h="381000">
                <a:tc>
                  <a:txBody>
                    <a:bodyPr/>
                    <a:lstStyle/>
                    <a:p>
                      <a:pPr indent="0" lvl="0" marL="0" rtl="0" algn="l">
                        <a:spcBef>
                          <a:spcPts val="0"/>
                        </a:spcBef>
                        <a:spcAft>
                          <a:spcPts val="0"/>
                        </a:spcAft>
                        <a:buNone/>
                      </a:pPr>
                      <a:r>
                        <a:rPr lang="de"/>
                        <a:t>3</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0.89</a:t>
                      </a:r>
                      <a:endParaRPr/>
                    </a:p>
                  </a:txBody>
                  <a:tcPr marT="91425" marB="91425" marR="91425" marL="91425">
                    <a:solidFill>
                      <a:srgbClr val="B6D7A8"/>
                    </a:solidFill>
                  </a:tcPr>
                </a:tc>
              </a:tr>
            </a:tbl>
          </a:graphicData>
        </a:graphic>
      </p:graphicFrame>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4" name="Shape 1094"/>
        <p:cNvGrpSpPr/>
        <p:nvPr/>
      </p:nvGrpSpPr>
      <p:grpSpPr>
        <a:xfrm>
          <a:off x="0" y="0"/>
          <a:ext cx="0" cy="0"/>
          <a:chOff x="0" y="0"/>
          <a:chExt cx="0" cy="0"/>
        </a:xfrm>
      </p:grpSpPr>
      <p:sp>
        <p:nvSpPr>
          <p:cNvPr id="1095" name="Google Shape;1095;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Wellfit Model</a:t>
            </a:r>
            <a:endParaRPr/>
          </a:p>
        </p:txBody>
      </p:sp>
      <p:sp>
        <p:nvSpPr>
          <p:cNvPr id="1096" name="Google Shape;1096;p1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097" name="Google Shape;1097;p116"/>
          <p:cNvGraphicFramePr/>
          <p:nvPr/>
        </p:nvGraphicFramePr>
        <p:xfrm>
          <a:off x="952500" y="2000250"/>
          <a:ext cx="3000000" cy="3000000"/>
        </p:xfrm>
        <a:graphic>
          <a:graphicData uri="http://schemas.openxmlformats.org/drawingml/2006/table">
            <a:tbl>
              <a:tblPr>
                <a:noFill/>
                <a:tableStyleId>{526A0AA4-25EA-4190-A63A-3538ED0D61B8}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de"/>
                        <a:t>k-fold</a:t>
                      </a:r>
                      <a:endParaRPr/>
                    </a:p>
                  </a:txBody>
                  <a:tcPr marT="91425" marB="91425" marR="91425" marL="91425"/>
                </a:tc>
                <a:tc>
                  <a:txBody>
                    <a:bodyPr/>
                    <a:lstStyle/>
                    <a:p>
                      <a:pPr indent="0" lvl="0" marL="0" rtl="0" algn="l">
                        <a:spcBef>
                          <a:spcPts val="0"/>
                        </a:spcBef>
                        <a:spcAft>
                          <a:spcPts val="0"/>
                        </a:spcAft>
                        <a:buNone/>
                      </a:pPr>
                      <a:r>
                        <a:rPr lang="de"/>
                        <a:t>Accuracy</a:t>
                      </a:r>
                      <a:endParaRPr/>
                    </a:p>
                  </a:txBody>
                  <a:tcPr marT="91425" marB="91425" marR="91425" marL="91425"/>
                </a:tc>
                <a:tc>
                  <a:txBody>
                    <a:bodyPr/>
                    <a:lstStyle/>
                    <a:p>
                      <a:pPr indent="0" lvl="0" marL="0" rtl="0" algn="l">
                        <a:spcBef>
                          <a:spcPts val="0"/>
                        </a:spcBef>
                        <a:spcAft>
                          <a:spcPts val="0"/>
                        </a:spcAft>
                        <a:buNone/>
                      </a:pPr>
                      <a:r>
                        <a:rPr lang="de"/>
                        <a:t>Precision</a:t>
                      </a:r>
                      <a:endParaRPr/>
                    </a:p>
                  </a:txBody>
                  <a:tcPr marT="91425" marB="91425" marR="91425" marL="91425"/>
                </a:tc>
                <a:tc>
                  <a:txBody>
                    <a:bodyPr/>
                    <a:lstStyle/>
                    <a:p>
                      <a:pPr indent="0" lvl="0" marL="0" rtl="0" algn="l">
                        <a:spcBef>
                          <a:spcPts val="0"/>
                        </a:spcBef>
                        <a:spcAft>
                          <a:spcPts val="0"/>
                        </a:spcAft>
                        <a:buNone/>
                      </a:pPr>
                      <a:r>
                        <a:rPr lang="de"/>
                        <a:t>Recall</a:t>
                      </a:r>
                      <a:endParaRPr/>
                    </a:p>
                  </a:txBody>
                  <a:tcPr marT="91425" marB="91425" marR="91425" marL="91425"/>
                </a:tc>
                <a:tc>
                  <a:txBody>
                    <a:bodyPr/>
                    <a:lstStyle/>
                    <a:p>
                      <a:pPr indent="0" lvl="0" marL="0" rtl="0" algn="l">
                        <a:spcBef>
                          <a:spcPts val="0"/>
                        </a:spcBef>
                        <a:spcAft>
                          <a:spcPts val="0"/>
                        </a:spcAft>
                        <a:buNone/>
                      </a:pPr>
                      <a:r>
                        <a:rPr lang="de"/>
                        <a:t>F1-Score</a:t>
                      </a:r>
                      <a:endParaRPr/>
                    </a:p>
                  </a:txBody>
                  <a:tcPr marT="91425" marB="91425" marR="91425" marL="91425"/>
                </a:tc>
              </a:tr>
              <a:tr h="381000">
                <a:tc>
                  <a:txBody>
                    <a:bodyPr/>
                    <a:lstStyle/>
                    <a:p>
                      <a:pPr indent="0" lvl="0" marL="0" rtl="0" algn="l">
                        <a:spcBef>
                          <a:spcPts val="0"/>
                        </a:spcBef>
                        <a:spcAft>
                          <a:spcPts val="0"/>
                        </a:spcAft>
                        <a:buNone/>
                      </a:pPr>
                      <a:r>
                        <a:rPr lang="de"/>
                        <a:t>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0.88</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0.88</a:t>
                      </a:r>
                      <a:endParaRPr/>
                    </a:p>
                  </a:txBody>
                  <a:tcPr marT="91425" marB="91425" marR="91425" marL="91425">
                    <a:solidFill>
                      <a:srgbClr val="B6D7A8"/>
                    </a:solidFill>
                  </a:tcPr>
                </a:tc>
              </a:tr>
              <a:tr h="381000">
                <a:tc>
                  <a:txBody>
                    <a:bodyPr/>
                    <a:lstStyle/>
                    <a:p>
                      <a:pPr indent="0" lvl="0" marL="0" rtl="0" algn="l">
                        <a:spcBef>
                          <a:spcPts val="0"/>
                        </a:spcBef>
                        <a:spcAft>
                          <a:spcPts val="0"/>
                        </a:spcAft>
                        <a:buNone/>
                      </a:pPr>
                      <a:r>
                        <a:rPr lang="de"/>
                        <a:t>2</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r>
              <a:tr h="381000">
                <a:tc>
                  <a:txBody>
                    <a:bodyPr/>
                    <a:lstStyle/>
                    <a:p>
                      <a:pPr indent="0" lvl="0" marL="0" rtl="0" algn="l">
                        <a:spcBef>
                          <a:spcPts val="0"/>
                        </a:spcBef>
                        <a:spcAft>
                          <a:spcPts val="0"/>
                        </a:spcAft>
                        <a:buNone/>
                      </a:pPr>
                      <a:r>
                        <a:rPr lang="de"/>
                        <a:t>3</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0.89</a:t>
                      </a:r>
                      <a:endParaRPr/>
                    </a:p>
                  </a:txBody>
                  <a:tcPr marT="91425" marB="91425" marR="91425" marL="91425">
                    <a:solidFill>
                      <a:srgbClr val="B6D7A8"/>
                    </a:solidFill>
                  </a:tcPr>
                </a:tc>
              </a:tr>
              <a:tr h="381000">
                <a:tc>
                  <a:txBody>
                    <a:bodyPr/>
                    <a:lstStyle/>
                    <a:p>
                      <a:pPr indent="0" lvl="0" marL="0" rtl="0" algn="l">
                        <a:spcBef>
                          <a:spcPts val="0"/>
                        </a:spcBef>
                        <a:spcAft>
                          <a:spcPts val="0"/>
                        </a:spcAft>
                        <a:buNone/>
                      </a:pPr>
                      <a:r>
                        <a:rPr lang="de"/>
                        <a:t>Average</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0.90</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0.89</a:t>
                      </a:r>
                      <a:endParaRPr/>
                    </a:p>
                  </a:txBody>
                  <a:tcPr marT="91425" marB="91425" marR="91425" marL="91425">
                    <a:solidFill>
                      <a:srgbClr val="B6D7A8"/>
                    </a:solidFill>
                  </a:tcPr>
                </a:tc>
              </a:tr>
            </a:tbl>
          </a:graphicData>
        </a:graphic>
      </p:graphicFrame>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1" name="Shape 1101"/>
        <p:cNvGrpSpPr/>
        <p:nvPr/>
      </p:nvGrpSpPr>
      <p:grpSpPr>
        <a:xfrm>
          <a:off x="0" y="0"/>
          <a:ext cx="0" cy="0"/>
          <a:chOff x="0" y="0"/>
          <a:chExt cx="0" cy="0"/>
        </a:xfrm>
      </p:grpSpPr>
      <p:sp>
        <p:nvSpPr>
          <p:cNvPr id="1102" name="Google Shape;1102;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Overfit Model </a:t>
            </a:r>
            <a:endParaRPr/>
          </a:p>
        </p:txBody>
      </p:sp>
      <p:sp>
        <p:nvSpPr>
          <p:cNvPr id="1103" name="Google Shape;1103;p1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104" name="Google Shape;1104;p117"/>
          <p:cNvGraphicFramePr/>
          <p:nvPr/>
        </p:nvGraphicFramePr>
        <p:xfrm>
          <a:off x="952500" y="2468275"/>
          <a:ext cx="3000000" cy="3000000"/>
        </p:xfrm>
        <a:graphic>
          <a:graphicData uri="http://schemas.openxmlformats.org/drawingml/2006/table">
            <a:tbl>
              <a:tblPr>
                <a:noFill/>
                <a:tableStyleId>{526A0AA4-25EA-4190-A63A-3538ED0D61B8}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de"/>
                        <a:t>k-fold</a:t>
                      </a:r>
                      <a:endParaRPr/>
                    </a:p>
                  </a:txBody>
                  <a:tcPr marT="91425" marB="91425" marR="91425" marL="91425"/>
                </a:tc>
                <a:tc>
                  <a:txBody>
                    <a:bodyPr/>
                    <a:lstStyle/>
                    <a:p>
                      <a:pPr indent="0" lvl="0" marL="0" rtl="0" algn="l">
                        <a:spcBef>
                          <a:spcPts val="0"/>
                        </a:spcBef>
                        <a:spcAft>
                          <a:spcPts val="0"/>
                        </a:spcAft>
                        <a:buNone/>
                      </a:pPr>
                      <a:r>
                        <a:rPr lang="de"/>
                        <a:t>Accuracy</a:t>
                      </a:r>
                      <a:endParaRPr/>
                    </a:p>
                  </a:txBody>
                  <a:tcPr marT="91425" marB="91425" marR="91425" marL="91425"/>
                </a:tc>
                <a:tc>
                  <a:txBody>
                    <a:bodyPr/>
                    <a:lstStyle/>
                    <a:p>
                      <a:pPr indent="0" lvl="0" marL="0" rtl="0" algn="l">
                        <a:spcBef>
                          <a:spcPts val="0"/>
                        </a:spcBef>
                        <a:spcAft>
                          <a:spcPts val="0"/>
                        </a:spcAft>
                        <a:buNone/>
                      </a:pPr>
                      <a:r>
                        <a:rPr lang="de"/>
                        <a:t>Precision</a:t>
                      </a:r>
                      <a:endParaRPr/>
                    </a:p>
                  </a:txBody>
                  <a:tcPr marT="91425" marB="91425" marR="91425" marL="91425"/>
                </a:tc>
                <a:tc>
                  <a:txBody>
                    <a:bodyPr/>
                    <a:lstStyle/>
                    <a:p>
                      <a:pPr indent="0" lvl="0" marL="0" rtl="0" algn="l">
                        <a:spcBef>
                          <a:spcPts val="0"/>
                        </a:spcBef>
                        <a:spcAft>
                          <a:spcPts val="0"/>
                        </a:spcAft>
                        <a:buNone/>
                      </a:pPr>
                      <a:r>
                        <a:rPr lang="de"/>
                        <a:t>Recall</a:t>
                      </a:r>
                      <a:endParaRPr/>
                    </a:p>
                  </a:txBody>
                  <a:tcPr marT="91425" marB="91425" marR="91425" marL="91425"/>
                </a:tc>
                <a:tc>
                  <a:txBody>
                    <a:bodyPr/>
                    <a:lstStyle/>
                    <a:p>
                      <a:pPr indent="0" lvl="0" marL="0" rtl="0" algn="l">
                        <a:spcBef>
                          <a:spcPts val="0"/>
                        </a:spcBef>
                        <a:spcAft>
                          <a:spcPts val="0"/>
                        </a:spcAft>
                        <a:buNone/>
                      </a:pPr>
                      <a:r>
                        <a:rPr lang="de"/>
                        <a:t>F1-Score</a:t>
                      </a:r>
                      <a:endParaRPr/>
                    </a:p>
                  </a:txBody>
                  <a:tcPr marT="91425" marB="91425" marR="91425" marL="91425"/>
                </a:tc>
              </a:tr>
              <a:tr h="381000">
                <a:tc>
                  <a:txBody>
                    <a:bodyPr/>
                    <a:lstStyle/>
                    <a:p>
                      <a:pPr indent="0" lvl="0" marL="0" rtl="0" algn="l">
                        <a:spcBef>
                          <a:spcPts val="0"/>
                        </a:spcBef>
                        <a:spcAft>
                          <a:spcPts val="0"/>
                        </a:spcAft>
                        <a:buNone/>
                      </a:pPr>
                      <a:r>
                        <a:rPr lang="de"/>
                        <a:t>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0.98</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8" name="Shape 1108"/>
        <p:cNvGrpSpPr/>
        <p:nvPr/>
      </p:nvGrpSpPr>
      <p:grpSpPr>
        <a:xfrm>
          <a:off x="0" y="0"/>
          <a:ext cx="0" cy="0"/>
          <a:chOff x="0" y="0"/>
          <a:chExt cx="0" cy="0"/>
        </a:xfrm>
      </p:grpSpPr>
      <p:sp>
        <p:nvSpPr>
          <p:cNvPr id="1109" name="Google Shape;1109;p1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Overfit Model </a:t>
            </a:r>
            <a:endParaRPr/>
          </a:p>
        </p:txBody>
      </p:sp>
      <p:sp>
        <p:nvSpPr>
          <p:cNvPr id="1110" name="Google Shape;1110;p1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111" name="Google Shape;1111;p118"/>
          <p:cNvGraphicFramePr/>
          <p:nvPr/>
        </p:nvGraphicFramePr>
        <p:xfrm>
          <a:off x="952500" y="2272075"/>
          <a:ext cx="3000000" cy="3000000"/>
        </p:xfrm>
        <a:graphic>
          <a:graphicData uri="http://schemas.openxmlformats.org/drawingml/2006/table">
            <a:tbl>
              <a:tblPr>
                <a:noFill/>
                <a:tableStyleId>{526A0AA4-25EA-4190-A63A-3538ED0D61B8}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de"/>
                        <a:t>k-fold</a:t>
                      </a:r>
                      <a:endParaRPr/>
                    </a:p>
                  </a:txBody>
                  <a:tcPr marT="91425" marB="91425" marR="91425" marL="91425"/>
                </a:tc>
                <a:tc>
                  <a:txBody>
                    <a:bodyPr/>
                    <a:lstStyle/>
                    <a:p>
                      <a:pPr indent="0" lvl="0" marL="0" rtl="0" algn="l">
                        <a:spcBef>
                          <a:spcPts val="0"/>
                        </a:spcBef>
                        <a:spcAft>
                          <a:spcPts val="0"/>
                        </a:spcAft>
                        <a:buNone/>
                      </a:pPr>
                      <a:r>
                        <a:rPr lang="de"/>
                        <a:t>Accuracy</a:t>
                      </a:r>
                      <a:endParaRPr/>
                    </a:p>
                  </a:txBody>
                  <a:tcPr marT="91425" marB="91425" marR="91425" marL="91425"/>
                </a:tc>
                <a:tc>
                  <a:txBody>
                    <a:bodyPr/>
                    <a:lstStyle/>
                    <a:p>
                      <a:pPr indent="0" lvl="0" marL="0" rtl="0" algn="l">
                        <a:spcBef>
                          <a:spcPts val="0"/>
                        </a:spcBef>
                        <a:spcAft>
                          <a:spcPts val="0"/>
                        </a:spcAft>
                        <a:buNone/>
                      </a:pPr>
                      <a:r>
                        <a:rPr lang="de"/>
                        <a:t>Precision</a:t>
                      </a:r>
                      <a:endParaRPr/>
                    </a:p>
                  </a:txBody>
                  <a:tcPr marT="91425" marB="91425" marR="91425" marL="91425"/>
                </a:tc>
                <a:tc>
                  <a:txBody>
                    <a:bodyPr/>
                    <a:lstStyle/>
                    <a:p>
                      <a:pPr indent="0" lvl="0" marL="0" rtl="0" algn="l">
                        <a:spcBef>
                          <a:spcPts val="0"/>
                        </a:spcBef>
                        <a:spcAft>
                          <a:spcPts val="0"/>
                        </a:spcAft>
                        <a:buNone/>
                      </a:pPr>
                      <a:r>
                        <a:rPr lang="de"/>
                        <a:t>Recall</a:t>
                      </a:r>
                      <a:endParaRPr/>
                    </a:p>
                  </a:txBody>
                  <a:tcPr marT="91425" marB="91425" marR="91425" marL="91425"/>
                </a:tc>
                <a:tc>
                  <a:txBody>
                    <a:bodyPr/>
                    <a:lstStyle/>
                    <a:p>
                      <a:pPr indent="0" lvl="0" marL="0" rtl="0" algn="l">
                        <a:spcBef>
                          <a:spcPts val="0"/>
                        </a:spcBef>
                        <a:spcAft>
                          <a:spcPts val="0"/>
                        </a:spcAft>
                        <a:buNone/>
                      </a:pPr>
                      <a:r>
                        <a:rPr lang="de"/>
                        <a:t>F1-Score</a:t>
                      </a:r>
                      <a:endParaRPr/>
                    </a:p>
                  </a:txBody>
                  <a:tcPr marT="91425" marB="91425" marR="91425" marL="91425"/>
                </a:tc>
              </a:tr>
              <a:tr h="381000">
                <a:tc>
                  <a:txBody>
                    <a:bodyPr/>
                    <a:lstStyle/>
                    <a:p>
                      <a:pPr indent="0" lvl="0" marL="0" rtl="0" algn="l">
                        <a:spcBef>
                          <a:spcPts val="0"/>
                        </a:spcBef>
                        <a:spcAft>
                          <a:spcPts val="0"/>
                        </a:spcAft>
                        <a:buNone/>
                      </a:pPr>
                      <a:r>
                        <a:rPr lang="de"/>
                        <a:t>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0.98</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r>
              <a:tr h="381000">
                <a:tc>
                  <a:txBody>
                    <a:bodyPr/>
                    <a:lstStyle/>
                    <a:p>
                      <a:pPr indent="0" lvl="0" marL="0" rtl="0" algn="l">
                        <a:spcBef>
                          <a:spcPts val="0"/>
                        </a:spcBef>
                        <a:spcAft>
                          <a:spcPts val="0"/>
                        </a:spcAft>
                        <a:buNone/>
                      </a:pPr>
                      <a:r>
                        <a:rPr lang="de"/>
                        <a:t>2</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0.2</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0.1</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0.2</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0.15</a:t>
                      </a:r>
                      <a:endParaRPr/>
                    </a:p>
                  </a:txBody>
                  <a:tcPr marT="91425" marB="91425" marR="91425" marL="91425">
                    <a:solidFill>
                      <a:srgbClr val="EA9999"/>
                    </a:solidFill>
                  </a:tcP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5" name="Shape 1115"/>
        <p:cNvGrpSpPr/>
        <p:nvPr/>
      </p:nvGrpSpPr>
      <p:grpSpPr>
        <a:xfrm>
          <a:off x="0" y="0"/>
          <a:ext cx="0" cy="0"/>
          <a:chOff x="0" y="0"/>
          <a:chExt cx="0" cy="0"/>
        </a:xfrm>
      </p:grpSpPr>
      <p:sp>
        <p:nvSpPr>
          <p:cNvPr id="1116" name="Google Shape;1116;p1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Overfit Model </a:t>
            </a:r>
            <a:endParaRPr/>
          </a:p>
        </p:txBody>
      </p:sp>
      <p:sp>
        <p:nvSpPr>
          <p:cNvPr id="1117" name="Google Shape;1117;p1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118" name="Google Shape;1118;p119"/>
          <p:cNvGraphicFramePr/>
          <p:nvPr/>
        </p:nvGraphicFramePr>
        <p:xfrm>
          <a:off x="952500" y="2075875"/>
          <a:ext cx="3000000" cy="3000000"/>
        </p:xfrm>
        <a:graphic>
          <a:graphicData uri="http://schemas.openxmlformats.org/drawingml/2006/table">
            <a:tbl>
              <a:tblPr>
                <a:noFill/>
                <a:tableStyleId>{526A0AA4-25EA-4190-A63A-3538ED0D61B8}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de"/>
                        <a:t>k-fold</a:t>
                      </a:r>
                      <a:endParaRPr/>
                    </a:p>
                  </a:txBody>
                  <a:tcPr marT="91425" marB="91425" marR="91425" marL="91425"/>
                </a:tc>
                <a:tc>
                  <a:txBody>
                    <a:bodyPr/>
                    <a:lstStyle/>
                    <a:p>
                      <a:pPr indent="0" lvl="0" marL="0" rtl="0" algn="l">
                        <a:spcBef>
                          <a:spcPts val="0"/>
                        </a:spcBef>
                        <a:spcAft>
                          <a:spcPts val="0"/>
                        </a:spcAft>
                        <a:buNone/>
                      </a:pPr>
                      <a:r>
                        <a:rPr lang="de"/>
                        <a:t>Accuracy</a:t>
                      </a:r>
                      <a:endParaRPr/>
                    </a:p>
                  </a:txBody>
                  <a:tcPr marT="91425" marB="91425" marR="91425" marL="91425"/>
                </a:tc>
                <a:tc>
                  <a:txBody>
                    <a:bodyPr/>
                    <a:lstStyle/>
                    <a:p>
                      <a:pPr indent="0" lvl="0" marL="0" rtl="0" algn="l">
                        <a:spcBef>
                          <a:spcPts val="0"/>
                        </a:spcBef>
                        <a:spcAft>
                          <a:spcPts val="0"/>
                        </a:spcAft>
                        <a:buNone/>
                      </a:pPr>
                      <a:r>
                        <a:rPr lang="de"/>
                        <a:t>Precision</a:t>
                      </a:r>
                      <a:endParaRPr/>
                    </a:p>
                  </a:txBody>
                  <a:tcPr marT="91425" marB="91425" marR="91425" marL="91425"/>
                </a:tc>
                <a:tc>
                  <a:txBody>
                    <a:bodyPr/>
                    <a:lstStyle/>
                    <a:p>
                      <a:pPr indent="0" lvl="0" marL="0" rtl="0" algn="l">
                        <a:spcBef>
                          <a:spcPts val="0"/>
                        </a:spcBef>
                        <a:spcAft>
                          <a:spcPts val="0"/>
                        </a:spcAft>
                        <a:buNone/>
                      </a:pPr>
                      <a:r>
                        <a:rPr lang="de"/>
                        <a:t>Recall</a:t>
                      </a:r>
                      <a:endParaRPr/>
                    </a:p>
                  </a:txBody>
                  <a:tcPr marT="91425" marB="91425" marR="91425" marL="91425"/>
                </a:tc>
                <a:tc>
                  <a:txBody>
                    <a:bodyPr/>
                    <a:lstStyle/>
                    <a:p>
                      <a:pPr indent="0" lvl="0" marL="0" rtl="0" algn="l">
                        <a:spcBef>
                          <a:spcPts val="0"/>
                        </a:spcBef>
                        <a:spcAft>
                          <a:spcPts val="0"/>
                        </a:spcAft>
                        <a:buNone/>
                      </a:pPr>
                      <a:r>
                        <a:rPr lang="de"/>
                        <a:t>F1-Score</a:t>
                      </a:r>
                      <a:endParaRPr/>
                    </a:p>
                  </a:txBody>
                  <a:tcPr marT="91425" marB="91425" marR="91425" marL="91425"/>
                </a:tc>
              </a:tr>
              <a:tr h="381000">
                <a:tc>
                  <a:txBody>
                    <a:bodyPr/>
                    <a:lstStyle/>
                    <a:p>
                      <a:pPr indent="0" lvl="0" marL="0" rtl="0" algn="l">
                        <a:spcBef>
                          <a:spcPts val="0"/>
                        </a:spcBef>
                        <a:spcAft>
                          <a:spcPts val="0"/>
                        </a:spcAft>
                        <a:buNone/>
                      </a:pPr>
                      <a:r>
                        <a:rPr lang="de"/>
                        <a:t>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0.98</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r>
              <a:tr h="381000">
                <a:tc>
                  <a:txBody>
                    <a:bodyPr/>
                    <a:lstStyle/>
                    <a:p>
                      <a:pPr indent="0" lvl="0" marL="0" rtl="0" algn="l">
                        <a:spcBef>
                          <a:spcPts val="0"/>
                        </a:spcBef>
                        <a:spcAft>
                          <a:spcPts val="0"/>
                        </a:spcAft>
                        <a:buNone/>
                      </a:pPr>
                      <a:r>
                        <a:rPr lang="de"/>
                        <a:t>2</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0.2</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0.1</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0.2</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0.15</a:t>
                      </a:r>
                      <a:endParaRPr/>
                    </a:p>
                  </a:txBody>
                  <a:tcPr marT="91425" marB="91425" marR="91425" marL="91425">
                    <a:solidFill>
                      <a:srgbClr val="EA9999"/>
                    </a:solidFill>
                  </a:tcPr>
                </a:tc>
              </a:tr>
              <a:tr h="381000">
                <a:tc>
                  <a:txBody>
                    <a:bodyPr/>
                    <a:lstStyle/>
                    <a:p>
                      <a:pPr indent="0" lvl="0" marL="0" rtl="0" algn="l">
                        <a:spcBef>
                          <a:spcPts val="0"/>
                        </a:spcBef>
                        <a:spcAft>
                          <a:spcPts val="0"/>
                        </a:spcAft>
                        <a:buNone/>
                      </a:pPr>
                      <a:r>
                        <a:rPr lang="de"/>
                        <a:t>3</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0.7</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0.7</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0.7</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0.7</a:t>
                      </a:r>
                      <a:endParaRPr/>
                    </a:p>
                  </a:txBody>
                  <a:tcPr marT="91425" marB="91425" marR="91425" marL="91425">
                    <a:solidFill>
                      <a:srgbClr val="EA9999"/>
                    </a:solidFill>
                  </a:tcP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1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Overfit Model </a:t>
            </a:r>
            <a:endParaRPr/>
          </a:p>
        </p:txBody>
      </p:sp>
      <p:sp>
        <p:nvSpPr>
          <p:cNvPr id="1124" name="Google Shape;1124;p1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125" name="Google Shape;1125;p120"/>
          <p:cNvGraphicFramePr/>
          <p:nvPr/>
        </p:nvGraphicFramePr>
        <p:xfrm>
          <a:off x="952500" y="2000250"/>
          <a:ext cx="3000000" cy="3000000"/>
        </p:xfrm>
        <a:graphic>
          <a:graphicData uri="http://schemas.openxmlformats.org/drawingml/2006/table">
            <a:tbl>
              <a:tblPr>
                <a:noFill/>
                <a:tableStyleId>{526A0AA4-25EA-4190-A63A-3538ED0D61B8}</a:tableStyleId>
              </a:tblPr>
              <a:tblGrid>
                <a:gridCol w="1447800"/>
                <a:gridCol w="1447800"/>
                <a:gridCol w="1447800"/>
                <a:gridCol w="1447800"/>
                <a:gridCol w="1447800"/>
              </a:tblGrid>
              <a:tr h="381000">
                <a:tc>
                  <a:txBody>
                    <a:bodyPr/>
                    <a:lstStyle/>
                    <a:p>
                      <a:pPr indent="0" lvl="0" marL="0" rtl="0" algn="l">
                        <a:spcBef>
                          <a:spcPts val="0"/>
                        </a:spcBef>
                        <a:spcAft>
                          <a:spcPts val="0"/>
                        </a:spcAft>
                        <a:buNone/>
                      </a:pPr>
                      <a:r>
                        <a:rPr lang="de"/>
                        <a:t>k-fold</a:t>
                      </a:r>
                      <a:endParaRPr/>
                    </a:p>
                  </a:txBody>
                  <a:tcPr marT="91425" marB="91425" marR="91425" marL="91425"/>
                </a:tc>
                <a:tc>
                  <a:txBody>
                    <a:bodyPr/>
                    <a:lstStyle/>
                    <a:p>
                      <a:pPr indent="0" lvl="0" marL="0" rtl="0" algn="l">
                        <a:spcBef>
                          <a:spcPts val="0"/>
                        </a:spcBef>
                        <a:spcAft>
                          <a:spcPts val="0"/>
                        </a:spcAft>
                        <a:buNone/>
                      </a:pPr>
                      <a:r>
                        <a:rPr lang="de"/>
                        <a:t>Accuracy</a:t>
                      </a:r>
                      <a:endParaRPr/>
                    </a:p>
                  </a:txBody>
                  <a:tcPr marT="91425" marB="91425" marR="91425" marL="91425"/>
                </a:tc>
                <a:tc>
                  <a:txBody>
                    <a:bodyPr/>
                    <a:lstStyle/>
                    <a:p>
                      <a:pPr indent="0" lvl="0" marL="0" rtl="0" algn="l">
                        <a:spcBef>
                          <a:spcPts val="0"/>
                        </a:spcBef>
                        <a:spcAft>
                          <a:spcPts val="0"/>
                        </a:spcAft>
                        <a:buNone/>
                      </a:pPr>
                      <a:r>
                        <a:rPr lang="de"/>
                        <a:t>Precision</a:t>
                      </a:r>
                      <a:endParaRPr/>
                    </a:p>
                  </a:txBody>
                  <a:tcPr marT="91425" marB="91425" marR="91425" marL="91425"/>
                </a:tc>
                <a:tc>
                  <a:txBody>
                    <a:bodyPr/>
                    <a:lstStyle/>
                    <a:p>
                      <a:pPr indent="0" lvl="0" marL="0" rtl="0" algn="l">
                        <a:spcBef>
                          <a:spcPts val="0"/>
                        </a:spcBef>
                        <a:spcAft>
                          <a:spcPts val="0"/>
                        </a:spcAft>
                        <a:buNone/>
                      </a:pPr>
                      <a:r>
                        <a:rPr lang="de"/>
                        <a:t>Recall</a:t>
                      </a:r>
                      <a:endParaRPr/>
                    </a:p>
                  </a:txBody>
                  <a:tcPr marT="91425" marB="91425" marR="91425" marL="91425"/>
                </a:tc>
                <a:tc>
                  <a:txBody>
                    <a:bodyPr/>
                    <a:lstStyle/>
                    <a:p>
                      <a:pPr indent="0" lvl="0" marL="0" rtl="0" algn="l">
                        <a:spcBef>
                          <a:spcPts val="0"/>
                        </a:spcBef>
                        <a:spcAft>
                          <a:spcPts val="0"/>
                        </a:spcAft>
                        <a:buNone/>
                      </a:pPr>
                      <a:r>
                        <a:rPr lang="de"/>
                        <a:t>F1-Score</a:t>
                      </a:r>
                      <a:endParaRPr/>
                    </a:p>
                  </a:txBody>
                  <a:tcPr marT="91425" marB="91425" marR="91425" marL="91425"/>
                </a:tc>
              </a:tr>
              <a:tr h="381000">
                <a:tc>
                  <a:txBody>
                    <a:bodyPr/>
                    <a:lstStyle/>
                    <a:p>
                      <a:pPr indent="0" lvl="0" marL="0" rtl="0" algn="l">
                        <a:spcBef>
                          <a:spcPts val="0"/>
                        </a:spcBef>
                        <a:spcAft>
                          <a:spcPts val="0"/>
                        </a:spcAft>
                        <a:buNone/>
                      </a:pPr>
                      <a:r>
                        <a:rPr lang="de"/>
                        <a:t>1</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0.98</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c>
                  <a:txBody>
                    <a:bodyPr/>
                    <a:lstStyle/>
                    <a:p>
                      <a:pPr indent="0" lvl="0" marL="0" rtl="0" algn="l">
                        <a:spcBef>
                          <a:spcPts val="0"/>
                        </a:spcBef>
                        <a:spcAft>
                          <a:spcPts val="0"/>
                        </a:spcAft>
                        <a:buNone/>
                      </a:pPr>
                      <a:r>
                        <a:rPr lang="de"/>
                        <a:t>0.99</a:t>
                      </a:r>
                      <a:endParaRPr/>
                    </a:p>
                  </a:txBody>
                  <a:tcPr marT="91425" marB="91425" marR="91425" marL="91425">
                    <a:solidFill>
                      <a:srgbClr val="B6D7A8"/>
                    </a:solidFill>
                  </a:tcPr>
                </a:tc>
              </a:tr>
              <a:tr h="381000">
                <a:tc>
                  <a:txBody>
                    <a:bodyPr/>
                    <a:lstStyle/>
                    <a:p>
                      <a:pPr indent="0" lvl="0" marL="0" rtl="0" algn="l">
                        <a:spcBef>
                          <a:spcPts val="0"/>
                        </a:spcBef>
                        <a:spcAft>
                          <a:spcPts val="0"/>
                        </a:spcAft>
                        <a:buNone/>
                      </a:pPr>
                      <a:r>
                        <a:rPr lang="de"/>
                        <a:t>2</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0.2</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0.1</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0.2</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0.15</a:t>
                      </a:r>
                      <a:endParaRPr/>
                    </a:p>
                  </a:txBody>
                  <a:tcPr marT="91425" marB="91425" marR="91425" marL="91425">
                    <a:solidFill>
                      <a:srgbClr val="EA9999"/>
                    </a:solidFill>
                  </a:tcPr>
                </a:tc>
              </a:tr>
              <a:tr h="381000">
                <a:tc>
                  <a:txBody>
                    <a:bodyPr/>
                    <a:lstStyle/>
                    <a:p>
                      <a:pPr indent="0" lvl="0" marL="0" rtl="0" algn="l">
                        <a:spcBef>
                          <a:spcPts val="0"/>
                        </a:spcBef>
                        <a:spcAft>
                          <a:spcPts val="0"/>
                        </a:spcAft>
                        <a:buNone/>
                      </a:pPr>
                      <a:r>
                        <a:rPr lang="de"/>
                        <a:t>3</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0.7</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0.7</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0.7</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0.7</a:t>
                      </a:r>
                      <a:endParaRPr/>
                    </a:p>
                  </a:txBody>
                  <a:tcPr marT="91425" marB="91425" marR="91425" marL="91425">
                    <a:solidFill>
                      <a:srgbClr val="EA9999"/>
                    </a:solidFill>
                  </a:tcPr>
                </a:tc>
              </a:tr>
              <a:tr h="381000">
                <a:tc>
                  <a:txBody>
                    <a:bodyPr/>
                    <a:lstStyle/>
                    <a:p>
                      <a:pPr indent="0" lvl="0" marL="0" rtl="0" algn="l">
                        <a:spcBef>
                          <a:spcPts val="0"/>
                        </a:spcBef>
                        <a:spcAft>
                          <a:spcPts val="0"/>
                        </a:spcAft>
                        <a:buNone/>
                      </a:pPr>
                      <a:r>
                        <a:rPr lang="de"/>
                        <a:t>Average</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0.62</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0.59</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0.63</a:t>
                      </a:r>
                      <a:endParaRPr/>
                    </a:p>
                  </a:txBody>
                  <a:tcPr marT="91425" marB="91425" marR="91425" marL="91425">
                    <a:solidFill>
                      <a:srgbClr val="EA9999"/>
                    </a:solidFill>
                  </a:tcPr>
                </a:tc>
                <a:tc>
                  <a:txBody>
                    <a:bodyPr/>
                    <a:lstStyle/>
                    <a:p>
                      <a:pPr indent="0" lvl="0" marL="0" rtl="0" algn="l">
                        <a:spcBef>
                          <a:spcPts val="0"/>
                        </a:spcBef>
                        <a:spcAft>
                          <a:spcPts val="0"/>
                        </a:spcAft>
                        <a:buNone/>
                      </a:pPr>
                      <a:r>
                        <a:rPr lang="de"/>
                        <a:t>0.63</a:t>
                      </a:r>
                      <a:endParaRPr/>
                    </a:p>
                  </a:txBody>
                  <a:tcPr marT="91425" marB="91425" marR="91425" marL="91425">
                    <a:solidFill>
                      <a:srgbClr val="EA9999"/>
                    </a:solidFill>
                  </a:tcPr>
                </a:tc>
              </a:tr>
            </a:tbl>
          </a:graphicData>
        </a:graphic>
      </p:graphicFrame>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9" name="Shape 1129"/>
        <p:cNvGrpSpPr/>
        <p:nvPr/>
      </p:nvGrpSpPr>
      <p:grpSpPr>
        <a:xfrm>
          <a:off x="0" y="0"/>
          <a:ext cx="0" cy="0"/>
          <a:chOff x="0" y="0"/>
          <a:chExt cx="0" cy="0"/>
        </a:xfrm>
      </p:grpSpPr>
      <p:sp>
        <p:nvSpPr>
          <p:cNvPr id="1130" name="Google Shape;1130;p1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Demo</a:t>
            </a:r>
            <a:endParaRPr/>
          </a:p>
        </p:txBody>
      </p:sp>
      <p:sp>
        <p:nvSpPr>
          <p:cNvPr id="1131" name="Google Shape;1131;p1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a:t>K-Fold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pic>
        <p:nvPicPr>
          <p:cNvPr id="119" name="Google Shape;119;p23"/>
          <p:cNvPicPr preferRelativeResize="0"/>
          <p:nvPr/>
        </p:nvPicPr>
        <p:blipFill>
          <a:blip r:embed="rId3">
            <a:alphaModFix/>
          </a:blip>
          <a:stretch>
            <a:fillRect/>
          </a:stretch>
        </p:blipFill>
        <p:spPr>
          <a:xfrm>
            <a:off x="1228725" y="204788"/>
            <a:ext cx="6686550" cy="4733925"/>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5" name="Shape 1135"/>
        <p:cNvGrpSpPr/>
        <p:nvPr/>
      </p:nvGrpSpPr>
      <p:grpSpPr>
        <a:xfrm>
          <a:off x="0" y="0"/>
          <a:ext cx="0" cy="0"/>
          <a:chOff x="0" y="0"/>
          <a:chExt cx="0" cy="0"/>
        </a:xfrm>
      </p:grpSpPr>
      <p:sp>
        <p:nvSpPr>
          <p:cNvPr id="1136" name="Google Shape;1136;p1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de"/>
              <a:t>Underfitting</a:t>
            </a:r>
            <a:endParaRPr/>
          </a:p>
          <a:p>
            <a:pPr indent="0" lvl="0" marL="0" rtl="0" algn="ctr">
              <a:spcBef>
                <a:spcPts val="0"/>
              </a:spcBef>
              <a:spcAft>
                <a:spcPts val="0"/>
              </a:spcAft>
              <a:buNone/>
            </a:pPr>
            <a:r>
              <a:t/>
            </a:r>
            <a:endParaRPr/>
          </a:p>
        </p:txBody>
      </p:sp>
      <p:sp>
        <p:nvSpPr>
          <p:cNvPr id="1137" name="Google Shape;1137;p122"/>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l">
              <a:spcBef>
                <a:spcPts val="0"/>
              </a:spcBef>
              <a:spcAft>
                <a:spcPts val="1600"/>
              </a:spcAft>
              <a:buNone/>
            </a:pPr>
            <a:r>
              <a:rPr lang="de" sz="2400"/>
              <a:t>Underfitting refers to a model that can neither model the training data nor generalize to new data.</a:t>
            </a:r>
            <a:endParaRPr sz="24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1" name="Shape 1141"/>
        <p:cNvGrpSpPr/>
        <p:nvPr/>
      </p:nvGrpSpPr>
      <p:grpSpPr>
        <a:xfrm>
          <a:off x="0" y="0"/>
          <a:ext cx="0" cy="0"/>
          <a:chOff x="0" y="0"/>
          <a:chExt cx="0" cy="0"/>
        </a:xfrm>
      </p:grpSpPr>
      <p:pic>
        <p:nvPicPr>
          <p:cNvPr id="1142" name="Google Shape;1142;p123"/>
          <p:cNvPicPr preferRelativeResize="0"/>
          <p:nvPr/>
        </p:nvPicPr>
        <p:blipFill>
          <a:blip r:embed="rId3">
            <a:alphaModFix/>
          </a:blip>
          <a:stretch>
            <a:fillRect/>
          </a:stretch>
        </p:blipFill>
        <p:spPr>
          <a:xfrm>
            <a:off x="383125" y="896200"/>
            <a:ext cx="8377749" cy="335110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pic>
        <p:nvPicPr>
          <p:cNvPr id="1147" name="Google Shape;1147;p124"/>
          <p:cNvPicPr preferRelativeResize="0"/>
          <p:nvPr/>
        </p:nvPicPr>
        <p:blipFill>
          <a:blip r:embed="rId3">
            <a:alphaModFix/>
          </a:blip>
          <a:stretch>
            <a:fillRect/>
          </a:stretch>
        </p:blipFill>
        <p:spPr>
          <a:xfrm>
            <a:off x="0" y="-29950"/>
            <a:ext cx="9144000" cy="5203400"/>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1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Random Forest</a:t>
            </a:r>
            <a:endParaRPr/>
          </a:p>
        </p:txBody>
      </p:sp>
      <p:sp>
        <p:nvSpPr>
          <p:cNvPr id="1153" name="Google Shape;1153;p1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54" name="Google Shape;1154;p125"/>
          <p:cNvPicPr preferRelativeResize="0"/>
          <p:nvPr/>
        </p:nvPicPr>
        <p:blipFill>
          <a:blip r:embed="rId3">
            <a:alphaModFix/>
          </a:blip>
          <a:stretch>
            <a:fillRect/>
          </a:stretch>
        </p:blipFill>
        <p:spPr>
          <a:xfrm>
            <a:off x="2690888" y="1246828"/>
            <a:ext cx="3762226" cy="382657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8" name="Shape 1158"/>
        <p:cNvGrpSpPr/>
        <p:nvPr/>
      </p:nvGrpSpPr>
      <p:grpSpPr>
        <a:xfrm>
          <a:off x="0" y="0"/>
          <a:ext cx="0" cy="0"/>
          <a:chOff x="0" y="0"/>
          <a:chExt cx="0" cy="0"/>
        </a:xfrm>
      </p:grpSpPr>
      <p:pic>
        <p:nvPicPr>
          <p:cNvPr id="1159" name="Google Shape;1159;p126"/>
          <p:cNvPicPr preferRelativeResize="0"/>
          <p:nvPr/>
        </p:nvPicPr>
        <p:blipFill>
          <a:blip r:embed="rId3">
            <a:alphaModFix/>
          </a:blip>
          <a:stretch>
            <a:fillRect/>
          </a:stretch>
        </p:blipFill>
        <p:spPr>
          <a:xfrm>
            <a:off x="628650" y="1566850"/>
            <a:ext cx="7886700" cy="2009775"/>
          </a:xfrm>
          <a:prstGeom prst="rect">
            <a:avLst/>
          </a:prstGeom>
          <a:noFill/>
          <a:ln>
            <a:noFill/>
          </a:ln>
        </p:spPr>
      </p:pic>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12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Bootstrap Aggregation (Bagging)</a:t>
            </a:r>
            <a:endParaRPr/>
          </a:p>
        </p:txBody>
      </p:sp>
      <p:sp>
        <p:nvSpPr>
          <p:cNvPr id="1165" name="Google Shape;1165;p127"/>
          <p:cNvSpPr txBox="1"/>
          <p:nvPr>
            <p:ph idx="1" type="body"/>
          </p:nvPr>
        </p:nvSpPr>
        <p:spPr>
          <a:xfrm>
            <a:off x="311700" y="1763400"/>
            <a:ext cx="8520600" cy="1616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a:t>Bootstrapping is the process of</a:t>
            </a:r>
            <a:r>
              <a:rPr lang="de"/>
              <a:t> </a:t>
            </a:r>
            <a:r>
              <a:rPr lang="de"/>
              <a:t>generating samples of size B (called bootstrap samples) from an initial dataset of size N by randomly drawing with replacement B observations.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1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172" name="Google Shape;1172;p128"/>
          <p:cNvPicPr preferRelativeResize="0"/>
          <p:nvPr/>
        </p:nvPicPr>
        <p:blipFill>
          <a:blip r:embed="rId3">
            <a:alphaModFix/>
          </a:blip>
          <a:stretch>
            <a:fillRect/>
          </a:stretch>
        </p:blipFill>
        <p:spPr>
          <a:xfrm>
            <a:off x="0" y="314279"/>
            <a:ext cx="9144000" cy="4209143"/>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6" name="Shape 1176"/>
        <p:cNvGrpSpPr/>
        <p:nvPr/>
      </p:nvGrpSpPr>
      <p:grpSpPr>
        <a:xfrm>
          <a:off x="0" y="0"/>
          <a:ext cx="0" cy="0"/>
          <a:chOff x="0" y="0"/>
          <a:chExt cx="0" cy="0"/>
        </a:xfrm>
      </p:grpSpPr>
      <p:pic>
        <p:nvPicPr>
          <p:cNvPr id="1177" name="Google Shape;1177;p129"/>
          <p:cNvPicPr preferRelativeResize="0"/>
          <p:nvPr/>
        </p:nvPicPr>
        <p:blipFill>
          <a:blip r:embed="rId3">
            <a:alphaModFix/>
          </a:blip>
          <a:stretch>
            <a:fillRect/>
          </a:stretch>
        </p:blipFill>
        <p:spPr>
          <a:xfrm>
            <a:off x="628650" y="804850"/>
            <a:ext cx="7886700" cy="353377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1" name="Shape 1181"/>
        <p:cNvGrpSpPr/>
        <p:nvPr/>
      </p:nvGrpSpPr>
      <p:grpSpPr>
        <a:xfrm>
          <a:off x="0" y="0"/>
          <a:ext cx="0" cy="0"/>
          <a:chOff x="0" y="0"/>
          <a:chExt cx="0" cy="0"/>
        </a:xfrm>
      </p:grpSpPr>
      <p:pic>
        <p:nvPicPr>
          <p:cNvPr id="1182" name="Google Shape;1182;p130"/>
          <p:cNvPicPr preferRelativeResize="0"/>
          <p:nvPr/>
        </p:nvPicPr>
        <p:blipFill>
          <a:blip r:embed="rId3">
            <a:alphaModFix/>
          </a:blip>
          <a:stretch>
            <a:fillRect/>
          </a:stretch>
        </p:blipFill>
        <p:spPr>
          <a:xfrm>
            <a:off x="263425" y="1589250"/>
            <a:ext cx="2305050" cy="2181225"/>
          </a:xfrm>
          <a:prstGeom prst="rect">
            <a:avLst/>
          </a:prstGeom>
          <a:noFill/>
          <a:ln>
            <a:noFill/>
          </a:ln>
        </p:spPr>
      </p:pic>
      <p:pic>
        <p:nvPicPr>
          <p:cNvPr id="1183" name="Google Shape;1183;p130"/>
          <p:cNvPicPr preferRelativeResize="0"/>
          <p:nvPr/>
        </p:nvPicPr>
        <p:blipFill>
          <a:blip r:embed="rId4">
            <a:alphaModFix/>
          </a:blip>
          <a:stretch>
            <a:fillRect/>
          </a:stretch>
        </p:blipFill>
        <p:spPr>
          <a:xfrm>
            <a:off x="4182375" y="859588"/>
            <a:ext cx="1143000" cy="1123950"/>
          </a:xfrm>
          <a:prstGeom prst="rect">
            <a:avLst/>
          </a:prstGeom>
          <a:noFill/>
          <a:ln>
            <a:noFill/>
          </a:ln>
        </p:spPr>
      </p:pic>
      <p:pic>
        <p:nvPicPr>
          <p:cNvPr id="1184" name="Google Shape;1184;p130"/>
          <p:cNvPicPr preferRelativeResize="0"/>
          <p:nvPr/>
        </p:nvPicPr>
        <p:blipFill>
          <a:blip r:embed="rId5">
            <a:alphaModFix/>
          </a:blip>
          <a:stretch>
            <a:fillRect/>
          </a:stretch>
        </p:blipFill>
        <p:spPr>
          <a:xfrm>
            <a:off x="5949425" y="888163"/>
            <a:ext cx="1095375" cy="1095375"/>
          </a:xfrm>
          <a:prstGeom prst="rect">
            <a:avLst/>
          </a:prstGeom>
          <a:noFill/>
          <a:ln>
            <a:noFill/>
          </a:ln>
        </p:spPr>
      </p:pic>
      <p:pic>
        <p:nvPicPr>
          <p:cNvPr id="1185" name="Google Shape;1185;p130"/>
          <p:cNvPicPr preferRelativeResize="0"/>
          <p:nvPr/>
        </p:nvPicPr>
        <p:blipFill>
          <a:blip r:embed="rId6">
            <a:alphaModFix/>
          </a:blip>
          <a:stretch>
            <a:fillRect/>
          </a:stretch>
        </p:blipFill>
        <p:spPr>
          <a:xfrm>
            <a:off x="7577575" y="969138"/>
            <a:ext cx="1076325" cy="933450"/>
          </a:xfrm>
          <a:prstGeom prst="rect">
            <a:avLst/>
          </a:prstGeom>
          <a:noFill/>
          <a:ln>
            <a:noFill/>
          </a:ln>
        </p:spPr>
      </p:pic>
      <p:pic>
        <p:nvPicPr>
          <p:cNvPr id="1186" name="Google Shape;1186;p130"/>
          <p:cNvPicPr preferRelativeResize="0"/>
          <p:nvPr/>
        </p:nvPicPr>
        <p:blipFill>
          <a:blip r:embed="rId5">
            <a:alphaModFix/>
          </a:blip>
          <a:stretch>
            <a:fillRect/>
          </a:stretch>
        </p:blipFill>
        <p:spPr>
          <a:xfrm>
            <a:off x="4206188" y="2132163"/>
            <a:ext cx="1095375" cy="1095375"/>
          </a:xfrm>
          <a:prstGeom prst="rect">
            <a:avLst/>
          </a:prstGeom>
          <a:noFill/>
          <a:ln>
            <a:noFill/>
          </a:ln>
        </p:spPr>
      </p:pic>
      <p:pic>
        <p:nvPicPr>
          <p:cNvPr id="1187" name="Google Shape;1187;p130"/>
          <p:cNvPicPr preferRelativeResize="0"/>
          <p:nvPr/>
        </p:nvPicPr>
        <p:blipFill>
          <a:blip r:embed="rId5">
            <a:alphaModFix/>
          </a:blip>
          <a:stretch>
            <a:fillRect/>
          </a:stretch>
        </p:blipFill>
        <p:spPr>
          <a:xfrm>
            <a:off x="5949425" y="2132163"/>
            <a:ext cx="1095375" cy="1095375"/>
          </a:xfrm>
          <a:prstGeom prst="rect">
            <a:avLst/>
          </a:prstGeom>
          <a:noFill/>
          <a:ln>
            <a:noFill/>
          </a:ln>
        </p:spPr>
      </p:pic>
      <p:pic>
        <p:nvPicPr>
          <p:cNvPr id="1188" name="Google Shape;1188;p130"/>
          <p:cNvPicPr preferRelativeResize="0"/>
          <p:nvPr/>
        </p:nvPicPr>
        <p:blipFill>
          <a:blip r:embed="rId5">
            <a:alphaModFix/>
          </a:blip>
          <a:stretch>
            <a:fillRect/>
          </a:stretch>
        </p:blipFill>
        <p:spPr>
          <a:xfrm>
            <a:off x="7568050" y="2132163"/>
            <a:ext cx="1095375" cy="1095375"/>
          </a:xfrm>
          <a:prstGeom prst="rect">
            <a:avLst/>
          </a:prstGeom>
          <a:noFill/>
          <a:ln>
            <a:noFill/>
          </a:ln>
        </p:spPr>
      </p:pic>
      <p:pic>
        <p:nvPicPr>
          <p:cNvPr id="1189" name="Google Shape;1189;p130"/>
          <p:cNvPicPr preferRelativeResize="0"/>
          <p:nvPr/>
        </p:nvPicPr>
        <p:blipFill>
          <a:blip r:embed="rId7">
            <a:alphaModFix/>
          </a:blip>
          <a:stretch>
            <a:fillRect/>
          </a:stretch>
        </p:blipFill>
        <p:spPr>
          <a:xfrm>
            <a:off x="5949425" y="3376163"/>
            <a:ext cx="1095375" cy="990600"/>
          </a:xfrm>
          <a:prstGeom prst="rect">
            <a:avLst/>
          </a:prstGeom>
          <a:noFill/>
          <a:ln>
            <a:noFill/>
          </a:ln>
        </p:spPr>
      </p:pic>
      <p:pic>
        <p:nvPicPr>
          <p:cNvPr id="1190" name="Google Shape;1190;p130"/>
          <p:cNvPicPr preferRelativeResize="0"/>
          <p:nvPr/>
        </p:nvPicPr>
        <p:blipFill>
          <a:blip r:embed="rId5">
            <a:alphaModFix/>
          </a:blip>
          <a:stretch>
            <a:fillRect/>
          </a:stretch>
        </p:blipFill>
        <p:spPr>
          <a:xfrm>
            <a:off x="4206188" y="3361863"/>
            <a:ext cx="1095375" cy="1095375"/>
          </a:xfrm>
          <a:prstGeom prst="rect">
            <a:avLst/>
          </a:prstGeom>
          <a:noFill/>
          <a:ln>
            <a:noFill/>
          </a:ln>
        </p:spPr>
      </p:pic>
      <p:pic>
        <p:nvPicPr>
          <p:cNvPr id="1191" name="Google Shape;1191;p130"/>
          <p:cNvPicPr preferRelativeResize="0"/>
          <p:nvPr/>
        </p:nvPicPr>
        <p:blipFill>
          <a:blip r:embed="rId5">
            <a:alphaModFix/>
          </a:blip>
          <a:stretch>
            <a:fillRect/>
          </a:stretch>
        </p:blipFill>
        <p:spPr>
          <a:xfrm>
            <a:off x="7568050" y="3361863"/>
            <a:ext cx="1095375" cy="1095375"/>
          </a:xfrm>
          <a:prstGeom prst="rect">
            <a:avLst/>
          </a:prstGeom>
          <a:noFill/>
          <a:ln>
            <a:noFill/>
          </a:ln>
        </p:spPr>
      </p:pic>
      <p:sp>
        <p:nvSpPr>
          <p:cNvPr id="1192" name="Google Shape;1192;p130"/>
          <p:cNvSpPr/>
          <p:nvPr/>
        </p:nvSpPr>
        <p:spPr>
          <a:xfrm>
            <a:off x="2776350" y="2374613"/>
            <a:ext cx="1143000" cy="610500"/>
          </a:xfrm>
          <a:prstGeom prst="notched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6" name="Shape 1196"/>
        <p:cNvGrpSpPr/>
        <p:nvPr/>
      </p:nvGrpSpPr>
      <p:grpSpPr>
        <a:xfrm>
          <a:off x="0" y="0"/>
          <a:ext cx="0" cy="0"/>
          <a:chOff x="0" y="0"/>
          <a:chExt cx="0" cy="0"/>
        </a:xfrm>
      </p:grpSpPr>
      <p:pic>
        <p:nvPicPr>
          <p:cNvPr id="1197" name="Google Shape;1197;p131"/>
          <p:cNvPicPr preferRelativeResize="0"/>
          <p:nvPr/>
        </p:nvPicPr>
        <p:blipFill>
          <a:blip r:embed="rId3">
            <a:alphaModFix/>
          </a:blip>
          <a:stretch>
            <a:fillRect/>
          </a:stretch>
        </p:blipFill>
        <p:spPr>
          <a:xfrm>
            <a:off x="1115167" y="0"/>
            <a:ext cx="691366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 name="Shape 123"/>
        <p:cNvGrpSpPr/>
        <p:nvPr/>
      </p:nvGrpSpPr>
      <p:grpSpPr>
        <a:xfrm>
          <a:off x="0" y="0"/>
          <a:ext cx="0" cy="0"/>
          <a:chOff x="0" y="0"/>
          <a:chExt cx="0" cy="0"/>
        </a:xfrm>
      </p:grpSpPr>
      <p:pic>
        <p:nvPicPr>
          <p:cNvPr id="124" name="Google Shape;124;p24"/>
          <p:cNvPicPr preferRelativeResize="0"/>
          <p:nvPr/>
        </p:nvPicPr>
        <p:blipFill>
          <a:blip r:embed="rId3">
            <a:alphaModFix/>
          </a:blip>
          <a:stretch>
            <a:fillRect/>
          </a:stretch>
        </p:blipFill>
        <p:spPr>
          <a:xfrm>
            <a:off x="513387" y="383912"/>
            <a:ext cx="8117226" cy="4375675"/>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1" name="Shape 1201"/>
        <p:cNvGrpSpPr/>
        <p:nvPr/>
      </p:nvGrpSpPr>
      <p:grpSpPr>
        <a:xfrm>
          <a:off x="0" y="0"/>
          <a:ext cx="0" cy="0"/>
          <a:chOff x="0" y="0"/>
          <a:chExt cx="0" cy="0"/>
        </a:xfrm>
      </p:grpSpPr>
      <p:sp>
        <p:nvSpPr>
          <p:cNvPr id="1202" name="Google Shape;1202;p13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Demo</a:t>
            </a:r>
            <a:endParaRPr/>
          </a:p>
        </p:txBody>
      </p:sp>
      <p:sp>
        <p:nvSpPr>
          <p:cNvPr id="1203" name="Google Shape;1203;p1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a:t>Random Forest</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7" name="Shape 1207"/>
        <p:cNvGrpSpPr/>
        <p:nvPr/>
      </p:nvGrpSpPr>
      <p:grpSpPr>
        <a:xfrm>
          <a:off x="0" y="0"/>
          <a:ext cx="0" cy="0"/>
          <a:chOff x="0" y="0"/>
          <a:chExt cx="0" cy="0"/>
        </a:xfrm>
      </p:grpSpPr>
      <p:sp>
        <p:nvSpPr>
          <p:cNvPr id="1208" name="Google Shape;1208;p1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10" name="Google Shape;1210;p133"/>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4" name="Shape 1214"/>
        <p:cNvGrpSpPr/>
        <p:nvPr/>
      </p:nvGrpSpPr>
      <p:grpSpPr>
        <a:xfrm>
          <a:off x="0" y="0"/>
          <a:ext cx="0" cy="0"/>
          <a:chOff x="0" y="0"/>
          <a:chExt cx="0" cy="0"/>
        </a:xfrm>
      </p:grpSpPr>
      <p:sp>
        <p:nvSpPr>
          <p:cNvPr id="1215" name="Google Shape;1215;p1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Feature Importance</a:t>
            </a:r>
            <a:endParaRPr/>
          </a:p>
        </p:txBody>
      </p:sp>
      <p:sp>
        <p:nvSpPr>
          <p:cNvPr id="1216" name="Google Shape;1216;p134"/>
          <p:cNvSpPr txBox="1"/>
          <p:nvPr>
            <p:ph idx="1" type="body"/>
          </p:nvPr>
        </p:nvSpPr>
        <p:spPr>
          <a:xfrm>
            <a:off x="311700" y="1911300"/>
            <a:ext cx="8520600" cy="132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Important features for a given model are the features that explain target variable the best.</a:t>
            </a:r>
            <a:endParaRPr/>
          </a:p>
          <a:p>
            <a:pPr indent="0" lvl="0" marL="0" rtl="0" algn="l">
              <a:spcBef>
                <a:spcPts val="1600"/>
              </a:spcBef>
              <a:spcAft>
                <a:spcPts val="1600"/>
              </a:spcAft>
              <a:buNone/>
            </a:pPr>
            <a:r>
              <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0" name="Shape 1220"/>
        <p:cNvGrpSpPr/>
        <p:nvPr/>
      </p:nvGrpSpPr>
      <p:grpSpPr>
        <a:xfrm>
          <a:off x="0" y="0"/>
          <a:ext cx="0" cy="0"/>
          <a:chOff x="0" y="0"/>
          <a:chExt cx="0" cy="0"/>
        </a:xfrm>
      </p:grpSpPr>
      <p:sp>
        <p:nvSpPr>
          <p:cNvPr id="1221" name="Google Shape;1221;p13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Clr>
                <a:schemeClr val="dk1"/>
              </a:buClr>
              <a:buSzPts val="1100"/>
              <a:buFont typeface="Arial"/>
              <a:buNone/>
            </a:pPr>
            <a:r>
              <a:rPr lang="de" sz="2400">
                <a:solidFill>
                  <a:schemeClr val="dk2"/>
                </a:solidFill>
              </a:rPr>
              <a:t>Permutation Feature Importance</a:t>
            </a:r>
            <a:endParaRPr sz="2400"/>
          </a:p>
        </p:txBody>
      </p:sp>
      <p:sp>
        <p:nvSpPr>
          <p:cNvPr id="1222" name="Google Shape;1222;p135"/>
          <p:cNvSpPr txBox="1"/>
          <p:nvPr>
            <p:ph idx="1" type="body"/>
          </p:nvPr>
        </p:nvSpPr>
        <p:spPr>
          <a:xfrm>
            <a:off x="311700" y="1652400"/>
            <a:ext cx="8520600" cy="183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The permutation feature importance is defined to be the decrease in a model score when a single feature value is randomly shuffled. This procedure breaks the relationship between the feature and the target, thus the drop in the model score is indicative of how much the model depends on the feature.</a:t>
            </a:r>
            <a:endParaRPr/>
          </a:p>
          <a:p>
            <a:pPr indent="0" lvl="0" marL="0" rtl="0" algn="l">
              <a:spcBef>
                <a:spcPts val="1600"/>
              </a:spcBef>
              <a:spcAft>
                <a:spcPts val="1600"/>
              </a:spcAft>
              <a:buNone/>
            </a:pPr>
            <a:r>
              <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6" name="Shape 1226"/>
        <p:cNvGrpSpPr/>
        <p:nvPr/>
      </p:nvGrpSpPr>
      <p:grpSpPr>
        <a:xfrm>
          <a:off x="0" y="0"/>
          <a:ext cx="0" cy="0"/>
          <a:chOff x="0" y="0"/>
          <a:chExt cx="0" cy="0"/>
        </a:xfrm>
      </p:grpSpPr>
      <p:graphicFrame>
        <p:nvGraphicFramePr>
          <p:cNvPr id="1227" name="Google Shape;1227;p136"/>
          <p:cNvGraphicFramePr/>
          <p:nvPr/>
        </p:nvGraphicFramePr>
        <p:xfrm>
          <a:off x="2128425" y="912250"/>
          <a:ext cx="3000000" cy="3000000"/>
        </p:xfrm>
        <a:graphic>
          <a:graphicData uri="http://schemas.openxmlformats.org/drawingml/2006/table">
            <a:tbl>
              <a:tblPr>
                <a:noFill/>
                <a:tableStyleId>{526A0AA4-25EA-4190-A63A-3538ED0D61B8}</a:tableStyleId>
              </a:tblPr>
              <a:tblGrid>
                <a:gridCol w="1629050"/>
                <a:gridCol w="1629050"/>
                <a:gridCol w="1629050"/>
              </a:tblGrid>
              <a:tr h="663800">
                <a:tc>
                  <a:txBody>
                    <a:bodyPr/>
                    <a:lstStyle/>
                    <a:p>
                      <a:pPr indent="0" lvl="0" marL="0" rtl="0" algn="ctr">
                        <a:spcBef>
                          <a:spcPts val="0"/>
                        </a:spcBef>
                        <a:spcAft>
                          <a:spcPts val="0"/>
                        </a:spcAft>
                        <a:buNone/>
                      </a:pPr>
                      <a:r>
                        <a:rPr lang="de" sz="1800"/>
                        <a:t>Feature 1</a:t>
                      </a:r>
                      <a:endParaRPr sz="1800"/>
                    </a:p>
                  </a:txBody>
                  <a:tcPr marT="91425" marB="91425" marR="91425" marL="91425" anchor="ctr"/>
                </a:tc>
                <a:tc>
                  <a:txBody>
                    <a:bodyPr/>
                    <a:lstStyle/>
                    <a:p>
                      <a:pPr indent="0" lvl="0" marL="0" rtl="0" algn="ctr">
                        <a:spcBef>
                          <a:spcPts val="0"/>
                        </a:spcBef>
                        <a:spcAft>
                          <a:spcPts val="0"/>
                        </a:spcAft>
                        <a:buNone/>
                      </a:pPr>
                      <a:r>
                        <a:rPr lang="de" sz="1800"/>
                        <a:t>Test Feature</a:t>
                      </a:r>
                      <a:endParaRPr sz="1800"/>
                    </a:p>
                  </a:txBody>
                  <a:tcPr marT="91425" marB="91425" marR="91425" marL="91425" anchor="ctr"/>
                </a:tc>
                <a:tc>
                  <a:txBody>
                    <a:bodyPr/>
                    <a:lstStyle/>
                    <a:p>
                      <a:pPr indent="0" lvl="0" marL="0" rtl="0" algn="ctr">
                        <a:spcBef>
                          <a:spcPts val="0"/>
                        </a:spcBef>
                        <a:spcAft>
                          <a:spcPts val="0"/>
                        </a:spcAft>
                        <a:buNone/>
                      </a:pPr>
                      <a:r>
                        <a:rPr lang="de" sz="1800"/>
                        <a:t>Feature 2</a:t>
                      </a:r>
                      <a:endParaRPr sz="1800"/>
                    </a:p>
                  </a:txBody>
                  <a:tcPr marT="91425" marB="91425" marR="91425" marL="91425" anchor="ctr"/>
                </a:tc>
              </a:tr>
              <a:tr h="663800">
                <a:tc>
                  <a:txBody>
                    <a:bodyPr/>
                    <a:lstStyle/>
                    <a:p>
                      <a:pPr indent="0" lvl="0" marL="0" rtl="0" algn="ctr">
                        <a:spcBef>
                          <a:spcPts val="0"/>
                        </a:spcBef>
                        <a:spcAft>
                          <a:spcPts val="0"/>
                        </a:spcAft>
                        <a:buNone/>
                      </a:pPr>
                      <a:r>
                        <a:rPr lang="de" sz="1800"/>
                        <a:t>101</a:t>
                      </a:r>
                      <a:endParaRPr sz="1800"/>
                    </a:p>
                  </a:txBody>
                  <a:tcPr marT="91425" marB="91425" marR="91425" marL="91425" anchor="ctr"/>
                </a:tc>
                <a:tc>
                  <a:txBody>
                    <a:bodyPr/>
                    <a:lstStyle/>
                    <a:p>
                      <a:pPr indent="0" lvl="0" marL="0" rtl="0" algn="ctr">
                        <a:spcBef>
                          <a:spcPts val="0"/>
                        </a:spcBef>
                        <a:spcAft>
                          <a:spcPts val="0"/>
                        </a:spcAft>
                        <a:buNone/>
                      </a:pPr>
                      <a:r>
                        <a:rPr lang="de" sz="1800"/>
                        <a:t>111</a:t>
                      </a:r>
                      <a:endParaRPr sz="1800"/>
                    </a:p>
                  </a:txBody>
                  <a:tcPr marT="91425" marB="91425" marR="91425" marL="91425" anchor="ctr">
                    <a:solidFill>
                      <a:srgbClr val="EA9999"/>
                    </a:solidFill>
                  </a:tcPr>
                </a:tc>
                <a:tc>
                  <a:txBody>
                    <a:bodyPr/>
                    <a:lstStyle/>
                    <a:p>
                      <a:pPr indent="0" lvl="0" marL="0" rtl="0" algn="ctr">
                        <a:spcBef>
                          <a:spcPts val="0"/>
                        </a:spcBef>
                        <a:spcAft>
                          <a:spcPts val="0"/>
                        </a:spcAft>
                        <a:buNone/>
                      </a:pPr>
                      <a:r>
                        <a:rPr lang="de" sz="1800"/>
                        <a:t>547</a:t>
                      </a:r>
                      <a:endParaRPr sz="1800"/>
                    </a:p>
                  </a:txBody>
                  <a:tcPr marT="91425" marB="91425" marR="91425" marL="91425" anchor="ctr"/>
                </a:tc>
              </a:tr>
              <a:tr h="663800">
                <a:tc>
                  <a:txBody>
                    <a:bodyPr/>
                    <a:lstStyle/>
                    <a:p>
                      <a:pPr indent="0" lvl="0" marL="0" rtl="0" algn="ctr">
                        <a:spcBef>
                          <a:spcPts val="0"/>
                        </a:spcBef>
                        <a:spcAft>
                          <a:spcPts val="0"/>
                        </a:spcAft>
                        <a:buNone/>
                      </a:pPr>
                      <a:r>
                        <a:rPr lang="de" sz="1800"/>
                        <a:t>204</a:t>
                      </a:r>
                      <a:endParaRPr sz="1800"/>
                    </a:p>
                  </a:txBody>
                  <a:tcPr marT="91425" marB="91425" marR="91425" marL="91425" anchor="ctr"/>
                </a:tc>
                <a:tc>
                  <a:txBody>
                    <a:bodyPr/>
                    <a:lstStyle/>
                    <a:p>
                      <a:pPr indent="0" lvl="0" marL="0" rtl="0" algn="ctr">
                        <a:spcBef>
                          <a:spcPts val="0"/>
                        </a:spcBef>
                        <a:spcAft>
                          <a:spcPts val="0"/>
                        </a:spcAft>
                        <a:buNone/>
                      </a:pPr>
                      <a:r>
                        <a:rPr lang="de" sz="1800"/>
                        <a:t>222</a:t>
                      </a:r>
                      <a:endParaRPr sz="1800"/>
                    </a:p>
                  </a:txBody>
                  <a:tcPr marT="91425" marB="91425" marR="91425" marL="91425" anchor="ctr">
                    <a:solidFill>
                      <a:srgbClr val="FFE599"/>
                    </a:solidFill>
                  </a:tcPr>
                </a:tc>
                <a:tc>
                  <a:txBody>
                    <a:bodyPr/>
                    <a:lstStyle/>
                    <a:p>
                      <a:pPr indent="0" lvl="0" marL="0" rtl="0" algn="ctr">
                        <a:spcBef>
                          <a:spcPts val="0"/>
                        </a:spcBef>
                        <a:spcAft>
                          <a:spcPts val="0"/>
                        </a:spcAft>
                        <a:buNone/>
                      </a:pPr>
                      <a:r>
                        <a:rPr lang="de" sz="1800"/>
                        <a:t>452</a:t>
                      </a:r>
                      <a:endParaRPr sz="1800"/>
                    </a:p>
                  </a:txBody>
                  <a:tcPr marT="91425" marB="91425" marR="91425" marL="91425" anchor="ctr"/>
                </a:tc>
              </a:tr>
              <a:tr h="663800">
                <a:tc>
                  <a:txBody>
                    <a:bodyPr/>
                    <a:lstStyle/>
                    <a:p>
                      <a:pPr indent="0" lvl="0" marL="0" rtl="0" algn="ctr">
                        <a:spcBef>
                          <a:spcPts val="0"/>
                        </a:spcBef>
                        <a:spcAft>
                          <a:spcPts val="0"/>
                        </a:spcAft>
                        <a:buNone/>
                      </a:pPr>
                      <a:r>
                        <a:rPr lang="de" sz="1800"/>
                        <a:t>129</a:t>
                      </a:r>
                      <a:endParaRPr sz="1800"/>
                    </a:p>
                  </a:txBody>
                  <a:tcPr marT="91425" marB="91425" marR="91425" marL="91425" anchor="ctr"/>
                </a:tc>
                <a:tc>
                  <a:txBody>
                    <a:bodyPr/>
                    <a:lstStyle/>
                    <a:p>
                      <a:pPr indent="0" lvl="0" marL="0" rtl="0" algn="ctr">
                        <a:spcBef>
                          <a:spcPts val="0"/>
                        </a:spcBef>
                        <a:spcAft>
                          <a:spcPts val="0"/>
                        </a:spcAft>
                        <a:buNone/>
                      </a:pPr>
                      <a:r>
                        <a:rPr lang="de" sz="1800"/>
                        <a:t>333</a:t>
                      </a:r>
                      <a:endParaRPr sz="1800"/>
                    </a:p>
                  </a:txBody>
                  <a:tcPr marT="91425" marB="91425" marR="91425" marL="91425" anchor="ctr">
                    <a:solidFill>
                      <a:srgbClr val="93C47D"/>
                    </a:solidFill>
                  </a:tcPr>
                </a:tc>
                <a:tc>
                  <a:txBody>
                    <a:bodyPr/>
                    <a:lstStyle/>
                    <a:p>
                      <a:pPr indent="0" lvl="0" marL="0" rtl="0" algn="ctr">
                        <a:spcBef>
                          <a:spcPts val="0"/>
                        </a:spcBef>
                        <a:spcAft>
                          <a:spcPts val="0"/>
                        </a:spcAft>
                        <a:buNone/>
                      </a:pPr>
                      <a:r>
                        <a:rPr lang="de" sz="1800"/>
                        <a:t>679</a:t>
                      </a:r>
                      <a:endParaRPr sz="1800"/>
                    </a:p>
                  </a:txBody>
                  <a:tcPr marT="91425" marB="91425" marR="91425" marL="91425" anchor="ctr"/>
                </a:tc>
              </a:tr>
              <a:tr h="663800">
                <a:tc>
                  <a:txBody>
                    <a:bodyPr/>
                    <a:lstStyle/>
                    <a:p>
                      <a:pPr indent="0" lvl="0" marL="0" rtl="0" algn="ctr">
                        <a:spcBef>
                          <a:spcPts val="0"/>
                        </a:spcBef>
                        <a:spcAft>
                          <a:spcPts val="0"/>
                        </a:spcAft>
                        <a:buNone/>
                      </a:pPr>
                      <a:r>
                        <a:rPr lang="de" sz="1800"/>
                        <a:t>312</a:t>
                      </a:r>
                      <a:endParaRPr sz="1800"/>
                    </a:p>
                  </a:txBody>
                  <a:tcPr marT="91425" marB="91425" marR="91425" marL="91425" anchor="ctr"/>
                </a:tc>
                <a:tc>
                  <a:txBody>
                    <a:bodyPr/>
                    <a:lstStyle/>
                    <a:p>
                      <a:pPr indent="0" lvl="0" marL="0" rtl="0" algn="ctr">
                        <a:spcBef>
                          <a:spcPts val="0"/>
                        </a:spcBef>
                        <a:spcAft>
                          <a:spcPts val="0"/>
                        </a:spcAft>
                        <a:buNone/>
                      </a:pPr>
                      <a:r>
                        <a:rPr lang="de" sz="1800"/>
                        <a:t>444</a:t>
                      </a:r>
                      <a:endParaRPr sz="1800"/>
                    </a:p>
                  </a:txBody>
                  <a:tcPr marT="91425" marB="91425" marR="91425" marL="91425" anchor="ctr">
                    <a:solidFill>
                      <a:srgbClr val="A2C4C9"/>
                    </a:solidFill>
                  </a:tcPr>
                </a:tc>
                <a:tc>
                  <a:txBody>
                    <a:bodyPr/>
                    <a:lstStyle/>
                    <a:p>
                      <a:pPr indent="0" lvl="0" marL="0" rtl="0" algn="ctr">
                        <a:spcBef>
                          <a:spcPts val="0"/>
                        </a:spcBef>
                        <a:spcAft>
                          <a:spcPts val="0"/>
                        </a:spcAft>
                        <a:buNone/>
                      </a:pPr>
                      <a:r>
                        <a:rPr lang="de" sz="1800"/>
                        <a:t>124</a:t>
                      </a:r>
                      <a:endParaRPr sz="1800"/>
                    </a:p>
                  </a:txBody>
                  <a:tcPr marT="91425" marB="91425" marR="91425" marL="91425" anchor="ctr"/>
                </a:tc>
              </a:tr>
            </a:tbl>
          </a:graphicData>
        </a:graphic>
      </p:graphicFrame>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1" name="Shape 1231"/>
        <p:cNvGrpSpPr/>
        <p:nvPr/>
      </p:nvGrpSpPr>
      <p:grpSpPr>
        <a:xfrm>
          <a:off x="0" y="0"/>
          <a:ext cx="0" cy="0"/>
          <a:chOff x="0" y="0"/>
          <a:chExt cx="0" cy="0"/>
        </a:xfrm>
      </p:grpSpPr>
      <p:graphicFrame>
        <p:nvGraphicFramePr>
          <p:cNvPr id="1232" name="Google Shape;1232;p137"/>
          <p:cNvGraphicFramePr/>
          <p:nvPr/>
        </p:nvGraphicFramePr>
        <p:xfrm>
          <a:off x="542475" y="995500"/>
          <a:ext cx="3000000" cy="3000000"/>
        </p:xfrm>
        <a:graphic>
          <a:graphicData uri="http://schemas.openxmlformats.org/drawingml/2006/table">
            <a:tbl>
              <a:tblPr>
                <a:noFill/>
                <a:tableStyleId>{526A0AA4-25EA-4190-A63A-3538ED0D61B8}</a:tableStyleId>
              </a:tblPr>
              <a:tblGrid>
                <a:gridCol w="1063875"/>
                <a:gridCol w="1063875"/>
                <a:gridCol w="1063875"/>
              </a:tblGrid>
              <a:tr h="670550">
                <a:tc>
                  <a:txBody>
                    <a:bodyPr/>
                    <a:lstStyle/>
                    <a:p>
                      <a:pPr indent="0" lvl="0" marL="0" rtl="0" algn="ctr">
                        <a:spcBef>
                          <a:spcPts val="0"/>
                        </a:spcBef>
                        <a:spcAft>
                          <a:spcPts val="0"/>
                        </a:spcAft>
                        <a:buNone/>
                      </a:pPr>
                      <a:r>
                        <a:rPr lang="de" sz="1800"/>
                        <a:t>Feature 1</a:t>
                      </a:r>
                      <a:endParaRPr sz="1800"/>
                    </a:p>
                  </a:txBody>
                  <a:tcPr marT="91425" marB="91425" marR="91425" marL="91425" anchor="ctr"/>
                </a:tc>
                <a:tc>
                  <a:txBody>
                    <a:bodyPr/>
                    <a:lstStyle/>
                    <a:p>
                      <a:pPr indent="0" lvl="0" marL="0" rtl="0" algn="ctr">
                        <a:spcBef>
                          <a:spcPts val="0"/>
                        </a:spcBef>
                        <a:spcAft>
                          <a:spcPts val="0"/>
                        </a:spcAft>
                        <a:buNone/>
                      </a:pPr>
                      <a:r>
                        <a:rPr lang="de" sz="1800"/>
                        <a:t>Test Feature</a:t>
                      </a:r>
                      <a:endParaRPr sz="1800"/>
                    </a:p>
                  </a:txBody>
                  <a:tcPr marT="91425" marB="91425" marR="91425" marL="91425" anchor="ctr"/>
                </a:tc>
                <a:tc>
                  <a:txBody>
                    <a:bodyPr/>
                    <a:lstStyle/>
                    <a:p>
                      <a:pPr indent="0" lvl="0" marL="0" rtl="0" algn="ctr">
                        <a:spcBef>
                          <a:spcPts val="0"/>
                        </a:spcBef>
                        <a:spcAft>
                          <a:spcPts val="0"/>
                        </a:spcAft>
                        <a:buNone/>
                      </a:pPr>
                      <a:r>
                        <a:rPr lang="de" sz="1800"/>
                        <a:t>Feature 2</a:t>
                      </a:r>
                      <a:endParaRPr sz="1800"/>
                    </a:p>
                  </a:txBody>
                  <a:tcPr marT="91425" marB="91425" marR="91425" marL="91425" anchor="ctr"/>
                </a:tc>
              </a:tr>
              <a:tr h="694975">
                <a:tc>
                  <a:txBody>
                    <a:bodyPr/>
                    <a:lstStyle/>
                    <a:p>
                      <a:pPr indent="0" lvl="0" marL="0" rtl="0" algn="ctr">
                        <a:spcBef>
                          <a:spcPts val="0"/>
                        </a:spcBef>
                        <a:spcAft>
                          <a:spcPts val="0"/>
                        </a:spcAft>
                        <a:buNone/>
                      </a:pPr>
                      <a:r>
                        <a:rPr lang="de" sz="1800"/>
                        <a:t>101</a:t>
                      </a:r>
                      <a:endParaRPr sz="1800"/>
                    </a:p>
                  </a:txBody>
                  <a:tcPr marT="91425" marB="91425" marR="91425" marL="91425" anchor="ctr"/>
                </a:tc>
                <a:tc>
                  <a:txBody>
                    <a:bodyPr/>
                    <a:lstStyle/>
                    <a:p>
                      <a:pPr indent="0" lvl="0" marL="0" rtl="0" algn="ctr">
                        <a:spcBef>
                          <a:spcPts val="0"/>
                        </a:spcBef>
                        <a:spcAft>
                          <a:spcPts val="0"/>
                        </a:spcAft>
                        <a:buNone/>
                      </a:pPr>
                      <a:r>
                        <a:rPr lang="de" sz="1800"/>
                        <a:t>111</a:t>
                      </a:r>
                      <a:endParaRPr sz="1800"/>
                    </a:p>
                  </a:txBody>
                  <a:tcPr marT="91425" marB="91425" marR="91425" marL="91425" anchor="ctr">
                    <a:solidFill>
                      <a:srgbClr val="EA9999"/>
                    </a:solidFill>
                  </a:tcPr>
                </a:tc>
                <a:tc>
                  <a:txBody>
                    <a:bodyPr/>
                    <a:lstStyle/>
                    <a:p>
                      <a:pPr indent="0" lvl="0" marL="0" rtl="0" algn="ctr">
                        <a:spcBef>
                          <a:spcPts val="0"/>
                        </a:spcBef>
                        <a:spcAft>
                          <a:spcPts val="0"/>
                        </a:spcAft>
                        <a:buNone/>
                      </a:pPr>
                      <a:r>
                        <a:rPr lang="de" sz="1800"/>
                        <a:t>547</a:t>
                      </a:r>
                      <a:endParaRPr sz="1800"/>
                    </a:p>
                  </a:txBody>
                  <a:tcPr marT="91425" marB="91425" marR="91425" marL="91425" anchor="ctr"/>
                </a:tc>
              </a:tr>
              <a:tr h="694975">
                <a:tc>
                  <a:txBody>
                    <a:bodyPr/>
                    <a:lstStyle/>
                    <a:p>
                      <a:pPr indent="0" lvl="0" marL="0" rtl="0" algn="ctr">
                        <a:spcBef>
                          <a:spcPts val="0"/>
                        </a:spcBef>
                        <a:spcAft>
                          <a:spcPts val="0"/>
                        </a:spcAft>
                        <a:buNone/>
                      </a:pPr>
                      <a:r>
                        <a:rPr lang="de" sz="1800"/>
                        <a:t>204</a:t>
                      </a:r>
                      <a:endParaRPr sz="1800"/>
                    </a:p>
                  </a:txBody>
                  <a:tcPr marT="91425" marB="91425" marR="91425" marL="91425" anchor="ctr"/>
                </a:tc>
                <a:tc>
                  <a:txBody>
                    <a:bodyPr/>
                    <a:lstStyle/>
                    <a:p>
                      <a:pPr indent="0" lvl="0" marL="0" rtl="0" algn="ctr">
                        <a:spcBef>
                          <a:spcPts val="0"/>
                        </a:spcBef>
                        <a:spcAft>
                          <a:spcPts val="0"/>
                        </a:spcAft>
                        <a:buNone/>
                      </a:pPr>
                      <a:r>
                        <a:rPr lang="de" sz="1800"/>
                        <a:t>222</a:t>
                      </a:r>
                      <a:endParaRPr sz="1800"/>
                    </a:p>
                  </a:txBody>
                  <a:tcPr marT="91425" marB="91425" marR="91425" marL="91425" anchor="ctr">
                    <a:solidFill>
                      <a:srgbClr val="FFE599"/>
                    </a:solidFill>
                  </a:tcPr>
                </a:tc>
                <a:tc>
                  <a:txBody>
                    <a:bodyPr/>
                    <a:lstStyle/>
                    <a:p>
                      <a:pPr indent="0" lvl="0" marL="0" rtl="0" algn="ctr">
                        <a:spcBef>
                          <a:spcPts val="0"/>
                        </a:spcBef>
                        <a:spcAft>
                          <a:spcPts val="0"/>
                        </a:spcAft>
                        <a:buNone/>
                      </a:pPr>
                      <a:r>
                        <a:rPr lang="de" sz="1800"/>
                        <a:t>452</a:t>
                      </a:r>
                      <a:endParaRPr sz="1800"/>
                    </a:p>
                  </a:txBody>
                  <a:tcPr marT="91425" marB="91425" marR="91425" marL="91425" anchor="ctr"/>
                </a:tc>
              </a:tr>
              <a:tr h="694975">
                <a:tc>
                  <a:txBody>
                    <a:bodyPr/>
                    <a:lstStyle/>
                    <a:p>
                      <a:pPr indent="0" lvl="0" marL="0" rtl="0" algn="ctr">
                        <a:spcBef>
                          <a:spcPts val="0"/>
                        </a:spcBef>
                        <a:spcAft>
                          <a:spcPts val="0"/>
                        </a:spcAft>
                        <a:buNone/>
                      </a:pPr>
                      <a:r>
                        <a:rPr lang="de" sz="1800"/>
                        <a:t>129</a:t>
                      </a:r>
                      <a:endParaRPr sz="1800"/>
                    </a:p>
                  </a:txBody>
                  <a:tcPr marT="91425" marB="91425" marR="91425" marL="91425" anchor="ctr"/>
                </a:tc>
                <a:tc>
                  <a:txBody>
                    <a:bodyPr/>
                    <a:lstStyle/>
                    <a:p>
                      <a:pPr indent="0" lvl="0" marL="0" rtl="0" algn="ctr">
                        <a:spcBef>
                          <a:spcPts val="0"/>
                        </a:spcBef>
                        <a:spcAft>
                          <a:spcPts val="0"/>
                        </a:spcAft>
                        <a:buNone/>
                      </a:pPr>
                      <a:r>
                        <a:rPr lang="de" sz="1800"/>
                        <a:t>333</a:t>
                      </a:r>
                      <a:endParaRPr sz="1800"/>
                    </a:p>
                  </a:txBody>
                  <a:tcPr marT="91425" marB="91425" marR="91425" marL="91425" anchor="ctr">
                    <a:solidFill>
                      <a:srgbClr val="93C47D"/>
                    </a:solidFill>
                  </a:tcPr>
                </a:tc>
                <a:tc>
                  <a:txBody>
                    <a:bodyPr/>
                    <a:lstStyle/>
                    <a:p>
                      <a:pPr indent="0" lvl="0" marL="0" rtl="0" algn="ctr">
                        <a:spcBef>
                          <a:spcPts val="0"/>
                        </a:spcBef>
                        <a:spcAft>
                          <a:spcPts val="0"/>
                        </a:spcAft>
                        <a:buNone/>
                      </a:pPr>
                      <a:r>
                        <a:rPr lang="de" sz="1800"/>
                        <a:t>679</a:t>
                      </a:r>
                      <a:endParaRPr sz="1800"/>
                    </a:p>
                  </a:txBody>
                  <a:tcPr marT="91425" marB="91425" marR="91425" marL="91425" anchor="ctr"/>
                </a:tc>
              </a:tr>
              <a:tr h="694975">
                <a:tc>
                  <a:txBody>
                    <a:bodyPr/>
                    <a:lstStyle/>
                    <a:p>
                      <a:pPr indent="0" lvl="0" marL="0" rtl="0" algn="ctr">
                        <a:spcBef>
                          <a:spcPts val="0"/>
                        </a:spcBef>
                        <a:spcAft>
                          <a:spcPts val="0"/>
                        </a:spcAft>
                        <a:buNone/>
                      </a:pPr>
                      <a:r>
                        <a:rPr lang="de" sz="1800"/>
                        <a:t>312</a:t>
                      </a:r>
                      <a:endParaRPr sz="1800"/>
                    </a:p>
                  </a:txBody>
                  <a:tcPr marT="91425" marB="91425" marR="91425" marL="91425" anchor="ctr"/>
                </a:tc>
                <a:tc>
                  <a:txBody>
                    <a:bodyPr/>
                    <a:lstStyle/>
                    <a:p>
                      <a:pPr indent="0" lvl="0" marL="0" rtl="0" algn="ctr">
                        <a:spcBef>
                          <a:spcPts val="0"/>
                        </a:spcBef>
                        <a:spcAft>
                          <a:spcPts val="0"/>
                        </a:spcAft>
                        <a:buNone/>
                      </a:pPr>
                      <a:r>
                        <a:rPr lang="de" sz="1800"/>
                        <a:t>444</a:t>
                      </a:r>
                      <a:endParaRPr sz="1800"/>
                    </a:p>
                  </a:txBody>
                  <a:tcPr marT="91425" marB="91425" marR="91425" marL="91425" anchor="ctr">
                    <a:solidFill>
                      <a:srgbClr val="A2C4C9"/>
                    </a:solidFill>
                  </a:tcPr>
                </a:tc>
                <a:tc>
                  <a:txBody>
                    <a:bodyPr/>
                    <a:lstStyle/>
                    <a:p>
                      <a:pPr indent="0" lvl="0" marL="0" rtl="0" algn="ctr">
                        <a:spcBef>
                          <a:spcPts val="0"/>
                        </a:spcBef>
                        <a:spcAft>
                          <a:spcPts val="0"/>
                        </a:spcAft>
                        <a:buNone/>
                      </a:pPr>
                      <a:r>
                        <a:rPr lang="de" sz="1800"/>
                        <a:t>124</a:t>
                      </a:r>
                      <a:endParaRPr sz="1800"/>
                    </a:p>
                  </a:txBody>
                  <a:tcPr marT="91425" marB="91425" marR="91425" marL="91425" anchor="ctr"/>
                </a:tc>
              </a:tr>
            </a:tbl>
          </a:graphicData>
        </a:graphic>
      </p:graphicFrame>
      <p:sp>
        <p:nvSpPr>
          <p:cNvPr id="1233" name="Google Shape;1233;p137"/>
          <p:cNvSpPr/>
          <p:nvPr/>
        </p:nvSpPr>
        <p:spPr>
          <a:xfrm>
            <a:off x="3873600" y="2373750"/>
            <a:ext cx="1396800" cy="7587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aphicFrame>
        <p:nvGraphicFramePr>
          <p:cNvPr id="1234" name="Google Shape;1234;p137"/>
          <p:cNvGraphicFramePr/>
          <p:nvPr/>
        </p:nvGraphicFramePr>
        <p:xfrm>
          <a:off x="5409900" y="995500"/>
          <a:ext cx="3000000" cy="3000000"/>
        </p:xfrm>
        <a:graphic>
          <a:graphicData uri="http://schemas.openxmlformats.org/drawingml/2006/table">
            <a:tbl>
              <a:tblPr>
                <a:noFill/>
                <a:tableStyleId>{526A0AA4-25EA-4190-A63A-3538ED0D61B8}</a:tableStyleId>
              </a:tblPr>
              <a:tblGrid>
                <a:gridCol w="1063875"/>
                <a:gridCol w="1063875"/>
                <a:gridCol w="1063875"/>
              </a:tblGrid>
              <a:tr h="670550">
                <a:tc>
                  <a:txBody>
                    <a:bodyPr/>
                    <a:lstStyle/>
                    <a:p>
                      <a:pPr indent="0" lvl="0" marL="0" rtl="0" algn="ctr">
                        <a:spcBef>
                          <a:spcPts val="0"/>
                        </a:spcBef>
                        <a:spcAft>
                          <a:spcPts val="0"/>
                        </a:spcAft>
                        <a:buNone/>
                      </a:pPr>
                      <a:r>
                        <a:rPr lang="de" sz="1800"/>
                        <a:t>Feature 1</a:t>
                      </a:r>
                      <a:endParaRPr sz="1800"/>
                    </a:p>
                  </a:txBody>
                  <a:tcPr marT="91425" marB="91425" marR="91425" marL="91425" anchor="ctr"/>
                </a:tc>
                <a:tc>
                  <a:txBody>
                    <a:bodyPr/>
                    <a:lstStyle/>
                    <a:p>
                      <a:pPr indent="0" lvl="0" marL="0" rtl="0" algn="ctr">
                        <a:spcBef>
                          <a:spcPts val="0"/>
                        </a:spcBef>
                        <a:spcAft>
                          <a:spcPts val="0"/>
                        </a:spcAft>
                        <a:buNone/>
                      </a:pPr>
                      <a:r>
                        <a:rPr lang="de" sz="1800"/>
                        <a:t>Test Feature</a:t>
                      </a:r>
                      <a:endParaRPr sz="1800"/>
                    </a:p>
                  </a:txBody>
                  <a:tcPr marT="91425" marB="91425" marR="91425" marL="91425" anchor="ctr"/>
                </a:tc>
                <a:tc>
                  <a:txBody>
                    <a:bodyPr/>
                    <a:lstStyle/>
                    <a:p>
                      <a:pPr indent="0" lvl="0" marL="0" rtl="0" algn="ctr">
                        <a:spcBef>
                          <a:spcPts val="0"/>
                        </a:spcBef>
                        <a:spcAft>
                          <a:spcPts val="0"/>
                        </a:spcAft>
                        <a:buNone/>
                      </a:pPr>
                      <a:r>
                        <a:rPr lang="de" sz="1800"/>
                        <a:t>Feature 2</a:t>
                      </a:r>
                      <a:endParaRPr sz="1800"/>
                    </a:p>
                  </a:txBody>
                  <a:tcPr marT="91425" marB="91425" marR="91425" marL="91425" anchor="ctr"/>
                </a:tc>
              </a:tr>
              <a:tr h="694975">
                <a:tc>
                  <a:txBody>
                    <a:bodyPr/>
                    <a:lstStyle/>
                    <a:p>
                      <a:pPr indent="0" lvl="0" marL="0" rtl="0" algn="ctr">
                        <a:spcBef>
                          <a:spcPts val="0"/>
                        </a:spcBef>
                        <a:spcAft>
                          <a:spcPts val="0"/>
                        </a:spcAft>
                        <a:buNone/>
                      </a:pPr>
                      <a:r>
                        <a:rPr lang="de" sz="1800"/>
                        <a:t>101</a:t>
                      </a:r>
                      <a:endParaRPr sz="1800"/>
                    </a:p>
                  </a:txBody>
                  <a:tcPr marT="91425" marB="91425" marR="91425" marL="91425" anchor="ctr"/>
                </a:tc>
                <a:tc>
                  <a:txBody>
                    <a:bodyPr/>
                    <a:lstStyle/>
                    <a:p>
                      <a:pPr indent="0" lvl="0" marL="0" rtl="0" algn="ctr">
                        <a:spcBef>
                          <a:spcPts val="0"/>
                        </a:spcBef>
                        <a:spcAft>
                          <a:spcPts val="0"/>
                        </a:spcAft>
                        <a:buNone/>
                      </a:pPr>
                      <a:r>
                        <a:rPr lang="de" sz="1800"/>
                        <a:t>444</a:t>
                      </a:r>
                      <a:endParaRPr sz="1800"/>
                    </a:p>
                  </a:txBody>
                  <a:tcPr marT="91425" marB="91425" marR="91425" marL="91425" anchor="ctr">
                    <a:solidFill>
                      <a:srgbClr val="A2C4C9"/>
                    </a:solidFill>
                  </a:tcPr>
                </a:tc>
                <a:tc>
                  <a:txBody>
                    <a:bodyPr/>
                    <a:lstStyle/>
                    <a:p>
                      <a:pPr indent="0" lvl="0" marL="0" rtl="0" algn="ctr">
                        <a:spcBef>
                          <a:spcPts val="0"/>
                        </a:spcBef>
                        <a:spcAft>
                          <a:spcPts val="0"/>
                        </a:spcAft>
                        <a:buNone/>
                      </a:pPr>
                      <a:r>
                        <a:rPr lang="de" sz="1800"/>
                        <a:t>547</a:t>
                      </a:r>
                      <a:endParaRPr sz="1800"/>
                    </a:p>
                  </a:txBody>
                  <a:tcPr marT="91425" marB="91425" marR="91425" marL="91425" anchor="ctr"/>
                </a:tc>
              </a:tr>
              <a:tr h="694975">
                <a:tc>
                  <a:txBody>
                    <a:bodyPr/>
                    <a:lstStyle/>
                    <a:p>
                      <a:pPr indent="0" lvl="0" marL="0" rtl="0" algn="ctr">
                        <a:spcBef>
                          <a:spcPts val="0"/>
                        </a:spcBef>
                        <a:spcAft>
                          <a:spcPts val="0"/>
                        </a:spcAft>
                        <a:buNone/>
                      </a:pPr>
                      <a:r>
                        <a:rPr lang="de" sz="1800"/>
                        <a:t>204</a:t>
                      </a:r>
                      <a:endParaRPr sz="1800"/>
                    </a:p>
                  </a:txBody>
                  <a:tcPr marT="91425" marB="91425" marR="91425" marL="91425" anchor="ctr"/>
                </a:tc>
                <a:tc>
                  <a:txBody>
                    <a:bodyPr/>
                    <a:lstStyle/>
                    <a:p>
                      <a:pPr indent="0" lvl="0" marL="0" rtl="0" algn="ctr">
                        <a:spcBef>
                          <a:spcPts val="0"/>
                        </a:spcBef>
                        <a:spcAft>
                          <a:spcPts val="0"/>
                        </a:spcAft>
                        <a:buNone/>
                      </a:pPr>
                      <a:r>
                        <a:rPr lang="de" sz="1800"/>
                        <a:t>333</a:t>
                      </a:r>
                      <a:endParaRPr sz="1800"/>
                    </a:p>
                  </a:txBody>
                  <a:tcPr marT="91425" marB="91425" marR="91425" marL="91425" anchor="ctr">
                    <a:solidFill>
                      <a:srgbClr val="B6D7A8"/>
                    </a:solidFill>
                  </a:tcPr>
                </a:tc>
                <a:tc>
                  <a:txBody>
                    <a:bodyPr/>
                    <a:lstStyle/>
                    <a:p>
                      <a:pPr indent="0" lvl="0" marL="0" rtl="0" algn="ctr">
                        <a:spcBef>
                          <a:spcPts val="0"/>
                        </a:spcBef>
                        <a:spcAft>
                          <a:spcPts val="0"/>
                        </a:spcAft>
                        <a:buNone/>
                      </a:pPr>
                      <a:r>
                        <a:rPr lang="de" sz="1800"/>
                        <a:t>452</a:t>
                      </a:r>
                      <a:endParaRPr sz="1800"/>
                    </a:p>
                  </a:txBody>
                  <a:tcPr marT="91425" marB="91425" marR="91425" marL="91425" anchor="ctr"/>
                </a:tc>
              </a:tr>
              <a:tr h="694975">
                <a:tc>
                  <a:txBody>
                    <a:bodyPr/>
                    <a:lstStyle/>
                    <a:p>
                      <a:pPr indent="0" lvl="0" marL="0" rtl="0" algn="ctr">
                        <a:spcBef>
                          <a:spcPts val="0"/>
                        </a:spcBef>
                        <a:spcAft>
                          <a:spcPts val="0"/>
                        </a:spcAft>
                        <a:buNone/>
                      </a:pPr>
                      <a:r>
                        <a:rPr lang="de" sz="1800"/>
                        <a:t>129</a:t>
                      </a:r>
                      <a:endParaRPr sz="1800"/>
                    </a:p>
                  </a:txBody>
                  <a:tcPr marT="91425" marB="91425" marR="91425" marL="91425" anchor="ctr"/>
                </a:tc>
                <a:tc>
                  <a:txBody>
                    <a:bodyPr/>
                    <a:lstStyle/>
                    <a:p>
                      <a:pPr indent="0" lvl="0" marL="0" rtl="0" algn="ctr">
                        <a:spcBef>
                          <a:spcPts val="0"/>
                        </a:spcBef>
                        <a:spcAft>
                          <a:spcPts val="0"/>
                        </a:spcAft>
                        <a:buNone/>
                      </a:pPr>
                      <a:r>
                        <a:rPr lang="de" sz="1800"/>
                        <a:t>111</a:t>
                      </a:r>
                      <a:endParaRPr sz="1800"/>
                    </a:p>
                  </a:txBody>
                  <a:tcPr marT="91425" marB="91425" marR="91425" marL="91425" anchor="ctr">
                    <a:solidFill>
                      <a:srgbClr val="EA9999"/>
                    </a:solidFill>
                  </a:tcPr>
                </a:tc>
                <a:tc>
                  <a:txBody>
                    <a:bodyPr/>
                    <a:lstStyle/>
                    <a:p>
                      <a:pPr indent="0" lvl="0" marL="0" rtl="0" algn="ctr">
                        <a:spcBef>
                          <a:spcPts val="0"/>
                        </a:spcBef>
                        <a:spcAft>
                          <a:spcPts val="0"/>
                        </a:spcAft>
                        <a:buNone/>
                      </a:pPr>
                      <a:r>
                        <a:rPr lang="de" sz="1800"/>
                        <a:t>679</a:t>
                      </a:r>
                      <a:endParaRPr sz="1800"/>
                    </a:p>
                  </a:txBody>
                  <a:tcPr marT="91425" marB="91425" marR="91425" marL="91425" anchor="ctr"/>
                </a:tc>
              </a:tr>
              <a:tr h="694975">
                <a:tc>
                  <a:txBody>
                    <a:bodyPr/>
                    <a:lstStyle/>
                    <a:p>
                      <a:pPr indent="0" lvl="0" marL="0" rtl="0" algn="ctr">
                        <a:spcBef>
                          <a:spcPts val="0"/>
                        </a:spcBef>
                        <a:spcAft>
                          <a:spcPts val="0"/>
                        </a:spcAft>
                        <a:buNone/>
                      </a:pPr>
                      <a:r>
                        <a:rPr lang="de" sz="1800"/>
                        <a:t>312</a:t>
                      </a:r>
                      <a:endParaRPr sz="1800"/>
                    </a:p>
                  </a:txBody>
                  <a:tcPr marT="91425" marB="91425" marR="91425" marL="91425" anchor="ctr"/>
                </a:tc>
                <a:tc>
                  <a:txBody>
                    <a:bodyPr/>
                    <a:lstStyle/>
                    <a:p>
                      <a:pPr indent="0" lvl="0" marL="0" rtl="0" algn="ctr">
                        <a:spcBef>
                          <a:spcPts val="0"/>
                        </a:spcBef>
                        <a:spcAft>
                          <a:spcPts val="0"/>
                        </a:spcAft>
                        <a:buNone/>
                      </a:pPr>
                      <a:r>
                        <a:rPr lang="de" sz="1800"/>
                        <a:t>222</a:t>
                      </a:r>
                      <a:endParaRPr sz="1800"/>
                    </a:p>
                  </a:txBody>
                  <a:tcPr marT="91425" marB="91425" marR="91425" marL="91425" anchor="ctr">
                    <a:solidFill>
                      <a:srgbClr val="FFE599"/>
                    </a:solidFill>
                  </a:tcPr>
                </a:tc>
                <a:tc>
                  <a:txBody>
                    <a:bodyPr/>
                    <a:lstStyle/>
                    <a:p>
                      <a:pPr indent="0" lvl="0" marL="0" rtl="0" algn="ctr">
                        <a:spcBef>
                          <a:spcPts val="0"/>
                        </a:spcBef>
                        <a:spcAft>
                          <a:spcPts val="0"/>
                        </a:spcAft>
                        <a:buNone/>
                      </a:pPr>
                      <a:r>
                        <a:rPr lang="de" sz="1800"/>
                        <a:t>124</a:t>
                      </a:r>
                      <a:endParaRPr sz="1800"/>
                    </a:p>
                  </a:txBody>
                  <a:tcPr marT="91425" marB="91425" marR="91425" marL="91425" anchor="ctr"/>
                </a:tc>
              </a:tr>
            </a:tbl>
          </a:graphicData>
        </a:graphic>
      </p:graphicFrame>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8" name="Shape 1238"/>
        <p:cNvGrpSpPr/>
        <p:nvPr/>
      </p:nvGrpSpPr>
      <p:grpSpPr>
        <a:xfrm>
          <a:off x="0" y="0"/>
          <a:ext cx="0" cy="0"/>
          <a:chOff x="0" y="0"/>
          <a:chExt cx="0" cy="0"/>
        </a:xfrm>
      </p:grpSpPr>
      <p:sp>
        <p:nvSpPr>
          <p:cNvPr id="1239" name="Google Shape;1239;p1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Demo</a:t>
            </a:r>
            <a:endParaRPr/>
          </a:p>
        </p:txBody>
      </p:sp>
      <p:sp>
        <p:nvSpPr>
          <p:cNvPr id="1240" name="Google Shape;1240;p13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a:t>Permutation importance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4" name="Shape 1244"/>
        <p:cNvGrpSpPr/>
        <p:nvPr/>
      </p:nvGrpSpPr>
      <p:grpSpPr>
        <a:xfrm>
          <a:off x="0" y="0"/>
          <a:ext cx="0" cy="0"/>
          <a:chOff x="0" y="0"/>
          <a:chExt cx="0" cy="0"/>
        </a:xfrm>
      </p:grpSpPr>
      <p:sp>
        <p:nvSpPr>
          <p:cNvPr id="1245" name="Google Shape;1245;p1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3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247" name="Google Shape;1247;p139"/>
          <p:cNvPicPr preferRelativeResize="0"/>
          <p:nvPr/>
        </p:nvPicPr>
        <p:blipFill>
          <a:blip r:embed="rId3">
            <a:alphaModFix/>
          </a:blip>
          <a:stretch>
            <a:fillRect/>
          </a:stretch>
        </p:blipFill>
        <p:spPr>
          <a:xfrm>
            <a:off x="976693" y="0"/>
            <a:ext cx="7190613" cy="5143500"/>
          </a:xfrm>
          <a:prstGeom prst="rect">
            <a:avLst/>
          </a:prstGeom>
          <a:noFill/>
          <a:ln>
            <a:noFill/>
          </a:ln>
        </p:spPr>
      </p:pic>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1" name="Shape 1251"/>
        <p:cNvGrpSpPr/>
        <p:nvPr/>
      </p:nvGrpSpPr>
      <p:grpSpPr>
        <a:xfrm>
          <a:off x="0" y="0"/>
          <a:ext cx="0" cy="0"/>
          <a:chOff x="0" y="0"/>
          <a:chExt cx="0" cy="0"/>
        </a:xfrm>
      </p:grpSpPr>
      <p:sp>
        <p:nvSpPr>
          <p:cNvPr id="1252" name="Google Shape;1252;p1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Assignments &amp; Next Steps</a:t>
            </a:r>
            <a:endParaRPr/>
          </a:p>
        </p:txBody>
      </p:sp>
      <p:sp>
        <p:nvSpPr>
          <p:cNvPr id="1253" name="Google Shape;1253;p140"/>
          <p:cNvSpPr txBox="1"/>
          <p:nvPr>
            <p:ph idx="1" type="body"/>
          </p:nvPr>
        </p:nvSpPr>
        <p:spPr>
          <a:xfrm>
            <a:off x="311700" y="1152475"/>
            <a:ext cx="8520600" cy="1381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de"/>
              <a:t>Hussain NLP Course</a:t>
            </a:r>
            <a:endParaRPr/>
          </a:p>
          <a:p>
            <a:pPr indent="-342900" lvl="0" marL="457200" rtl="0" algn="l">
              <a:spcBef>
                <a:spcPts val="0"/>
              </a:spcBef>
              <a:spcAft>
                <a:spcPts val="0"/>
              </a:spcAft>
              <a:buSzPts val="1800"/>
              <a:buChar char="-"/>
            </a:pPr>
            <a:r>
              <a:rPr lang="de"/>
              <a:t>Potentially a Internal Kaggle Challenge as Assignment</a:t>
            </a:r>
            <a:endParaRPr/>
          </a:p>
          <a:p>
            <a:pPr indent="0" lvl="0" marL="457200" rtl="0" algn="l">
              <a:spcBef>
                <a:spcPts val="160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31" name="Google Shape;131;p25"/>
          <p:cNvPicPr preferRelativeResize="0"/>
          <p:nvPr/>
        </p:nvPicPr>
        <p:blipFill>
          <a:blip r:embed="rId3">
            <a:alphaModFix/>
          </a:blip>
          <a:stretch>
            <a:fillRect/>
          </a:stretch>
        </p:blipFill>
        <p:spPr>
          <a:xfrm>
            <a:off x="0" y="34290"/>
            <a:ext cx="9144000" cy="507492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pic>
        <p:nvPicPr>
          <p:cNvPr id="136" name="Google Shape;136;p26"/>
          <p:cNvPicPr preferRelativeResize="0"/>
          <p:nvPr/>
        </p:nvPicPr>
        <p:blipFill>
          <a:blip r:embed="rId3">
            <a:alphaModFix/>
          </a:blip>
          <a:stretch>
            <a:fillRect/>
          </a:stretch>
        </p:blipFill>
        <p:spPr>
          <a:xfrm>
            <a:off x="-854450" y="-914400"/>
            <a:ext cx="10295402" cy="6863601"/>
          </a:xfrm>
          <a:prstGeom prst="rect">
            <a:avLst/>
          </a:prstGeom>
          <a:noFill/>
          <a:ln>
            <a:noFill/>
          </a:ln>
        </p:spPr>
      </p:pic>
      <p:pic>
        <p:nvPicPr>
          <p:cNvPr id="137" name="Google Shape;137;p26"/>
          <p:cNvPicPr preferRelativeResize="0"/>
          <p:nvPr/>
        </p:nvPicPr>
        <p:blipFill>
          <a:blip r:embed="rId4">
            <a:alphaModFix/>
          </a:blip>
          <a:stretch>
            <a:fillRect/>
          </a:stretch>
        </p:blipFill>
        <p:spPr>
          <a:xfrm>
            <a:off x="1312200" y="2066925"/>
            <a:ext cx="6362700" cy="10096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7"/>
          <p:cNvSpPr txBox="1"/>
          <p:nvPr>
            <p:ph type="title"/>
          </p:nvPr>
        </p:nvSpPr>
        <p:spPr>
          <a:xfrm>
            <a:off x="311700" y="17008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4800">
                <a:latin typeface="Open Sans"/>
                <a:ea typeface="Open Sans"/>
                <a:cs typeface="Open Sans"/>
                <a:sym typeface="Open Sans"/>
              </a:rPr>
              <a:t>Queen </a:t>
            </a:r>
            <a:r>
              <a:rPr lang="de" sz="4800">
                <a:latin typeface="Open Sans"/>
                <a:ea typeface="Open Sans"/>
                <a:cs typeface="Open Sans"/>
                <a:sym typeface="Open Sans"/>
              </a:rPr>
              <a:t>Elizabeth</a:t>
            </a:r>
            <a:endParaRPr sz="4800">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8"/>
          <p:cNvSpPr/>
          <p:nvPr/>
        </p:nvSpPr>
        <p:spPr>
          <a:xfrm>
            <a:off x="3462725" y="5951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Female?</a:t>
            </a:r>
            <a:endParaRPr b="1">
              <a:latin typeface="Open Sans"/>
              <a:ea typeface="Open Sans"/>
              <a:cs typeface="Open Sans"/>
              <a:sym typeface="Open Sans"/>
            </a:endParaRPr>
          </a:p>
        </p:txBody>
      </p:sp>
      <p:sp>
        <p:nvSpPr>
          <p:cNvPr id="148" name="Google Shape;148;p28"/>
          <p:cNvSpPr/>
          <p:nvPr/>
        </p:nvSpPr>
        <p:spPr>
          <a:xfrm>
            <a:off x="2150500" y="20459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149" name="Google Shape;149;p28"/>
          <p:cNvSpPr/>
          <p:nvPr/>
        </p:nvSpPr>
        <p:spPr>
          <a:xfrm>
            <a:off x="4676600" y="20459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Queen?</a:t>
            </a:r>
            <a:endParaRPr b="1">
              <a:latin typeface="Open Sans"/>
              <a:ea typeface="Open Sans"/>
              <a:cs typeface="Open Sans"/>
              <a:sym typeface="Open Sans"/>
            </a:endParaRPr>
          </a:p>
        </p:txBody>
      </p:sp>
      <p:cxnSp>
        <p:nvCxnSpPr>
          <p:cNvPr id="150" name="Google Shape;150;p28"/>
          <p:cNvCxnSpPr>
            <a:stCxn id="147" idx="2"/>
            <a:endCxn id="148" idx="0"/>
          </p:cNvCxnSpPr>
          <p:nvPr/>
        </p:nvCxnSpPr>
        <p:spPr>
          <a:xfrm flipH="1">
            <a:off x="3056825" y="1167850"/>
            <a:ext cx="1312200" cy="878100"/>
          </a:xfrm>
          <a:prstGeom prst="straightConnector1">
            <a:avLst/>
          </a:prstGeom>
          <a:noFill/>
          <a:ln cap="flat" cmpd="sng" w="28575">
            <a:solidFill>
              <a:srgbClr val="595959"/>
            </a:solidFill>
            <a:prstDash val="solid"/>
            <a:round/>
            <a:headEnd len="med" w="med" type="none"/>
            <a:tailEnd len="med" w="med" type="triangle"/>
          </a:ln>
        </p:spPr>
      </p:cxnSp>
      <p:cxnSp>
        <p:nvCxnSpPr>
          <p:cNvPr id="151" name="Google Shape;151;p28"/>
          <p:cNvCxnSpPr>
            <a:stCxn id="147" idx="2"/>
            <a:endCxn id="149" idx="0"/>
          </p:cNvCxnSpPr>
          <p:nvPr/>
        </p:nvCxnSpPr>
        <p:spPr>
          <a:xfrm>
            <a:off x="4369025" y="1167850"/>
            <a:ext cx="1213800" cy="878100"/>
          </a:xfrm>
          <a:prstGeom prst="straightConnector1">
            <a:avLst/>
          </a:prstGeom>
          <a:noFill/>
          <a:ln cap="flat" cmpd="sng" w="38100">
            <a:solidFill>
              <a:srgbClr val="595959"/>
            </a:solidFill>
            <a:prstDash val="solid"/>
            <a:round/>
            <a:headEnd len="med" w="med" type="none"/>
            <a:tailEnd len="med" w="med" type="triangle"/>
          </a:ln>
        </p:spPr>
      </p:cxnSp>
      <p:sp>
        <p:nvSpPr>
          <p:cNvPr id="152" name="Google Shape;152;p28"/>
          <p:cNvSpPr txBox="1"/>
          <p:nvPr/>
        </p:nvSpPr>
        <p:spPr>
          <a:xfrm>
            <a:off x="5126050" y="1307575"/>
            <a:ext cx="7758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False</a:t>
            </a:r>
            <a:endParaRPr>
              <a:latin typeface="Open Sans"/>
              <a:ea typeface="Open Sans"/>
              <a:cs typeface="Open Sans"/>
              <a:sym typeface="Open Sans"/>
            </a:endParaRPr>
          </a:p>
        </p:txBody>
      </p:sp>
      <p:sp>
        <p:nvSpPr>
          <p:cNvPr id="153" name="Google Shape;153;p28"/>
          <p:cNvSpPr txBox="1"/>
          <p:nvPr/>
        </p:nvSpPr>
        <p:spPr>
          <a:xfrm>
            <a:off x="2942975" y="1315492"/>
            <a:ext cx="7758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True</a:t>
            </a:r>
            <a:endParaRPr>
              <a:latin typeface="Open Sans"/>
              <a:ea typeface="Open Sans"/>
              <a:cs typeface="Open Sans"/>
              <a:sym typeface="Open Sans"/>
            </a:endParaRPr>
          </a:p>
        </p:txBody>
      </p:sp>
      <p:sp>
        <p:nvSpPr>
          <p:cNvPr id="154" name="Google Shape;154;p28"/>
          <p:cNvSpPr/>
          <p:nvPr/>
        </p:nvSpPr>
        <p:spPr>
          <a:xfrm>
            <a:off x="3429700" y="35191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Elisabeth</a:t>
            </a:r>
            <a:endParaRPr b="1">
              <a:latin typeface="Open Sans"/>
              <a:ea typeface="Open Sans"/>
              <a:cs typeface="Open Sans"/>
              <a:sym typeface="Open Sans"/>
            </a:endParaRPr>
          </a:p>
        </p:txBody>
      </p:sp>
      <p:sp>
        <p:nvSpPr>
          <p:cNvPr id="155" name="Google Shape;155;p28"/>
          <p:cNvSpPr/>
          <p:nvPr/>
        </p:nvSpPr>
        <p:spPr>
          <a:xfrm>
            <a:off x="5955800" y="35191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cxnSp>
        <p:nvCxnSpPr>
          <p:cNvPr id="156" name="Google Shape;156;p28"/>
          <p:cNvCxnSpPr>
            <a:stCxn id="157" idx="2"/>
            <a:endCxn id="154" idx="0"/>
          </p:cNvCxnSpPr>
          <p:nvPr/>
        </p:nvCxnSpPr>
        <p:spPr>
          <a:xfrm flipH="1">
            <a:off x="4336000" y="2641025"/>
            <a:ext cx="1312200" cy="878100"/>
          </a:xfrm>
          <a:prstGeom prst="straightConnector1">
            <a:avLst/>
          </a:prstGeom>
          <a:noFill/>
          <a:ln cap="flat" cmpd="sng" w="28575">
            <a:solidFill>
              <a:srgbClr val="595959"/>
            </a:solidFill>
            <a:prstDash val="solid"/>
            <a:round/>
            <a:headEnd len="med" w="med" type="none"/>
            <a:tailEnd len="med" w="med" type="triangle"/>
          </a:ln>
        </p:spPr>
      </p:cxnSp>
      <p:cxnSp>
        <p:nvCxnSpPr>
          <p:cNvPr id="158" name="Google Shape;158;p28"/>
          <p:cNvCxnSpPr>
            <a:stCxn id="157" idx="2"/>
            <a:endCxn id="155" idx="0"/>
          </p:cNvCxnSpPr>
          <p:nvPr/>
        </p:nvCxnSpPr>
        <p:spPr>
          <a:xfrm>
            <a:off x="5648300" y="2641025"/>
            <a:ext cx="1213800" cy="878100"/>
          </a:xfrm>
          <a:prstGeom prst="straightConnector1">
            <a:avLst/>
          </a:prstGeom>
          <a:noFill/>
          <a:ln cap="flat" cmpd="sng" w="38100">
            <a:solidFill>
              <a:srgbClr val="595959"/>
            </a:solidFill>
            <a:prstDash val="solid"/>
            <a:round/>
            <a:headEnd len="med" w="med" type="none"/>
            <a:tailEnd len="med" w="med" type="triangle"/>
          </a:ln>
        </p:spPr>
      </p:cxnSp>
      <p:sp>
        <p:nvSpPr>
          <p:cNvPr id="159" name="Google Shape;159;p28"/>
          <p:cNvSpPr txBox="1"/>
          <p:nvPr/>
        </p:nvSpPr>
        <p:spPr>
          <a:xfrm>
            <a:off x="6405250" y="2780775"/>
            <a:ext cx="7758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False</a:t>
            </a:r>
            <a:endParaRPr>
              <a:latin typeface="Open Sans"/>
              <a:ea typeface="Open Sans"/>
              <a:cs typeface="Open Sans"/>
              <a:sym typeface="Open Sans"/>
            </a:endParaRPr>
          </a:p>
        </p:txBody>
      </p:sp>
      <p:sp>
        <p:nvSpPr>
          <p:cNvPr id="160" name="Google Shape;160;p28"/>
          <p:cNvSpPr txBox="1"/>
          <p:nvPr/>
        </p:nvSpPr>
        <p:spPr>
          <a:xfrm>
            <a:off x="4222175" y="2788692"/>
            <a:ext cx="7758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True</a:t>
            </a: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Does this person eats Avocados?</a:t>
            </a:r>
            <a:endParaRPr/>
          </a:p>
        </p:txBody>
      </p:sp>
      <p:sp>
        <p:nvSpPr>
          <p:cNvPr id="166" name="Google Shape;166;p29"/>
          <p:cNvSpPr/>
          <p:nvPr/>
        </p:nvSpPr>
        <p:spPr>
          <a:xfrm>
            <a:off x="3714875" y="17129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r>
              <a:rPr b="1" lang="de">
                <a:latin typeface="Open Sans"/>
                <a:ea typeface="Open Sans"/>
                <a:cs typeface="Open Sans"/>
                <a:sym typeface="Open Sans"/>
              </a:rPr>
              <a:t>?</a:t>
            </a:r>
            <a:endParaRPr b="1">
              <a:latin typeface="Open Sans"/>
              <a:ea typeface="Open Sans"/>
              <a:cs typeface="Open Sans"/>
              <a:sym typeface="Open Sans"/>
            </a:endParaRPr>
          </a:p>
        </p:txBody>
      </p:sp>
      <p:sp>
        <p:nvSpPr>
          <p:cNvPr id="167" name="Google Shape;167;p29"/>
          <p:cNvSpPr/>
          <p:nvPr/>
        </p:nvSpPr>
        <p:spPr>
          <a:xfrm>
            <a:off x="2402650" y="3163700"/>
            <a:ext cx="1812600" cy="572700"/>
          </a:xfrm>
          <a:prstGeom prst="roundRect">
            <a:avLst>
              <a:gd fmla="val 16667" name="adj"/>
            </a:avLst>
          </a:prstGeom>
          <a:solidFill>
            <a:srgbClr val="00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Yes</a:t>
            </a:r>
            <a:endParaRPr b="1">
              <a:latin typeface="Open Sans"/>
              <a:ea typeface="Open Sans"/>
              <a:cs typeface="Open Sans"/>
              <a:sym typeface="Open Sans"/>
            </a:endParaRPr>
          </a:p>
        </p:txBody>
      </p:sp>
      <p:sp>
        <p:nvSpPr>
          <p:cNvPr id="168" name="Google Shape;168;p29"/>
          <p:cNvSpPr/>
          <p:nvPr/>
        </p:nvSpPr>
        <p:spPr>
          <a:xfrm>
            <a:off x="4928750" y="3163700"/>
            <a:ext cx="1812600" cy="572700"/>
          </a:xfrm>
          <a:prstGeom prst="roundRect">
            <a:avLst>
              <a:gd fmla="val 16667" name="adj"/>
            </a:avLst>
          </a:prstGeom>
          <a:solidFill>
            <a:srgbClr val="FF00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No</a:t>
            </a:r>
            <a:endParaRPr b="1">
              <a:latin typeface="Open Sans"/>
              <a:ea typeface="Open Sans"/>
              <a:cs typeface="Open Sans"/>
              <a:sym typeface="Open Sans"/>
            </a:endParaRPr>
          </a:p>
        </p:txBody>
      </p:sp>
      <p:cxnSp>
        <p:nvCxnSpPr>
          <p:cNvPr id="169" name="Google Shape;169;p29"/>
          <p:cNvCxnSpPr>
            <a:stCxn id="166" idx="2"/>
            <a:endCxn id="167" idx="0"/>
          </p:cNvCxnSpPr>
          <p:nvPr/>
        </p:nvCxnSpPr>
        <p:spPr>
          <a:xfrm flipH="1">
            <a:off x="3308975" y="2285625"/>
            <a:ext cx="1312200" cy="878100"/>
          </a:xfrm>
          <a:prstGeom prst="straightConnector1">
            <a:avLst/>
          </a:prstGeom>
          <a:noFill/>
          <a:ln cap="flat" cmpd="sng" w="28575">
            <a:solidFill>
              <a:schemeClr val="dk2"/>
            </a:solidFill>
            <a:prstDash val="solid"/>
            <a:round/>
            <a:headEnd len="med" w="med" type="none"/>
            <a:tailEnd len="med" w="med" type="triangle"/>
          </a:ln>
        </p:spPr>
      </p:cxnSp>
      <p:cxnSp>
        <p:nvCxnSpPr>
          <p:cNvPr id="170" name="Google Shape;170;p29"/>
          <p:cNvCxnSpPr>
            <a:stCxn id="166" idx="2"/>
            <a:endCxn id="168" idx="0"/>
          </p:cNvCxnSpPr>
          <p:nvPr/>
        </p:nvCxnSpPr>
        <p:spPr>
          <a:xfrm>
            <a:off x="4621175" y="2285625"/>
            <a:ext cx="1213800" cy="878100"/>
          </a:xfrm>
          <a:prstGeom prst="straightConnector1">
            <a:avLst/>
          </a:prstGeom>
          <a:noFill/>
          <a:ln cap="flat" cmpd="sng" w="38100">
            <a:solidFill>
              <a:schemeClr val="dk2"/>
            </a:solidFill>
            <a:prstDash val="solid"/>
            <a:round/>
            <a:headEnd len="med" w="med" type="none"/>
            <a:tailEnd len="med" w="med" type="triangle"/>
          </a:ln>
        </p:spPr>
      </p:cxnSp>
      <p:sp>
        <p:nvSpPr>
          <p:cNvPr id="171" name="Google Shape;171;p29"/>
          <p:cNvSpPr txBox="1"/>
          <p:nvPr/>
        </p:nvSpPr>
        <p:spPr>
          <a:xfrm>
            <a:off x="5378200" y="2425350"/>
            <a:ext cx="7758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False</a:t>
            </a:r>
            <a:endParaRPr>
              <a:latin typeface="Open Sans"/>
              <a:ea typeface="Open Sans"/>
              <a:cs typeface="Open Sans"/>
              <a:sym typeface="Open Sans"/>
            </a:endParaRPr>
          </a:p>
        </p:txBody>
      </p:sp>
      <p:sp>
        <p:nvSpPr>
          <p:cNvPr id="172" name="Google Shape;172;p29"/>
          <p:cNvSpPr txBox="1"/>
          <p:nvPr/>
        </p:nvSpPr>
        <p:spPr>
          <a:xfrm>
            <a:off x="3195125" y="2433267"/>
            <a:ext cx="7758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True</a:t>
            </a:r>
            <a:endParaRPr>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Does this person own Real Estate?</a:t>
            </a:r>
            <a:endParaRPr/>
          </a:p>
        </p:txBody>
      </p:sp>
      <p:sp>
        <p:nvSpPr>
          <p:cNvPr id="178" name="Google Shape;178;p30"/>
          <p:cNvSpPr/>
          <p:nvPr/>
        </p:nvSpPr>
        <p:spPr>
          <a:xfrm>
            <a:off x="3279450" y="11350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179" name="Google Shape;179;p30"/>
          <p:cNvSpPr/>
          <p:nvPr/>
        </p:nvSpPr>
        <p:spPr>
          <a:xfrm>
            <a:off x="1967225" y="2585775"/>
            <a:ext cx="1812600" cy="572700"/>
          </a:xfrm>
          <a:prstGeom prst="roundRect">
            <a:avLst>
              <a:gd fmla="val 16667" name="adj"/>
            </a:avLst>
          </a:prstGeom>
          <a:solidFill>
            <a:srgbClr val="FF00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No</a:t>
            </a:r>
            <a:endParaRPr b="1">
              <a:latin typeface="Open Sans"/>
              <a:ea typeface="Open Sans"/>
              <a:cs typeface="Open Sans"/>
              <a:sym typeface="Open Sans"/>
            </a:endParaRPr>
          </a:p>
        </p:txBody>
      </p:sp>
      <p:sp>
        <p:nvSpPr>
          <p:cNvPr id="180" name="Google Shape;180;p30"/>
          <p:cNvSpPr/>
          <p:nvPr/>
        </p:nvSpPr>
        <p:spPr>
          <a:xfrm>
            <a:off x="4493325" y="258577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Income &gt;50k</a:t>
            </a:r>
            <a:endParaRPr b="1">
              <a:latin typeface="Open Sans"/>
              <a:ea typeface="Open Sans"/>
              <a:cs typeface="Open Sans"/>
              <a:sym typeface="Open Sans"/>
            </a:endParaRPr>
          </a:p>
        </p:txBody>
      </p:sp>
      <p:cxnSp>
        <p:nvCxnSpPr>
          <p:cNvPr id="181" name="Google Shape;181;p30"/>
          <p:cNvCxnSpPr>
            <a:stCxn id="178" idx="2"/>
            <a:endCxn id="179" idx="0"/>
          </p:cNvCxnSpPr>
          <p:nvPr/>
        </p:nvCxnSpPr>
        <p:spPr>
          <a:xfrm flipH="1">
            <a:off x="2873550" y="1707700"/>
            <a:ext cx="1312200" cy="878100"/>
          </a:xfrm>
          <a:prstGeom prst="straightConnector1">
            <a:avLst/>
          </a:prstGeom>
          <a:noFill/>
          <a:ln cap="flat" cmpd="sng" w="38100">
            <a:solidFill>
              <a:schemeClr val="dk2"/>
            </a:solidFill>
            <a:prstDash val="solid"/>
            <a:round/>
            <a:headEnd len="med" w="med" type="none"/>
            <a:tailEnd len="med" w="med" type="triangle"/>
          </a:ln>
        </p:spPr>
      </p:cxnSp>
      <p:cxnSp>
        <p:nvCxnSpPr>
          <p:cNvPr id="182" name="Google Shape;182;p30"/>
          <p:cNvCxnSpPr>
            <a:stCxn id="178" idx="2"/>
            <a:endCxn id="180" idx="0"/>
          </p:cNvCxnSpPr>
          <p:nvPr/>
        </p:nvCxnSpPr>
        <p:spPr>
          <a:xfrm>
            <a:off x="4185750" y="1707700"/>
            <a:ext cx="1213800" cy="878100"/>
          </a:xfrm>
          <a:prstGeom prst="straightConnector1">
            <a:avLst/>
          </a:prstGeom>
          <a:noFill/>
          <a:ln cap="flat" cmpd="sng" w="38100">
            <a:solidFill>
              <a:schemeClr val="dk2"/>
            </a:solidFill>
            <a:prstDash val="solid"/>
            <a:round/>
            <a:headEnd len="med" w="med" type="none"/>
            <a:tailEnd len="med" w="med" type="triangle"/>
          </a:ln>
        </p:spPr>
      </p:cxnSp>
      <p:sp>
        <p:nvSpPr>
          <p:cNvPr id="183" name="Google Shape;183;p30"/>
          <p:cNvSpPr txBox="1"/>
          <p:nvPr/>
        </p:nvSpPr>
        <p:spPr>
          <a:xfrm>
            <a:off x="4942775" y="1847425"/>
            <a:ext cx="7758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False</a:t>
            </a:r>
            <a:endParaRPr>
              <a:latin typeface="Open Sans"/>
              <a:ea typeface="Open Sans"/>
              <a:cs typeface="Open Sans"/>
              <a:sym typeface="Open Sans"/>
            </a:endParaRPr>
          </a:p>
        </p:txBody>
      </p:sp>
      <p:sp>
        <p:nvSpPr>
          <p:cNvPr id="184" name="Google Shape;184;p30"/>
          <p:cNvSpPr txBox="1"/>
          <p:nvPr/>
        </p:nvSpPr>
        <p:spPr>
          <a:xfrm>
            <a:off x="2759700" y="1855342"/>
            <a:ext cx="775800" cy="29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True</a:t>
            </a:r>
            <a:endParaRPr>
              <a:latin typeface="Open Sans"/>
              <a:ea typeface="Open Sans"/>
              <a:cs typeface="Open Sans"/>
              <a:sym typeface="Open Sans"/>
            </a:endParaRPr>
          </a:p>
        </p:txBody>
      </p:sp>
      <p:sp>
        <p:nvSpPr>
          <p:cNvPr id="185" name="Google Shape;185;p30"/>
          <p:cNvSpPr/>
          <p:nvPr/>
        </p:nvSpPr>
        <p:spPr>
          <a:xfrm>
            <a:off x="3586950" y="4068225"/>
            <a:ext cx="1812600" cy="572700"/>
          </a:xfrm>
          <a:prstGeom prst="roundRect">
            <a:avLst>
              <a:gd fmla="val 16667" name="adj"/>
            </a:avLst>
          </a:prstGeom>
          <a:solidFill>
            <a:srgbClr val="00FF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Yes</a:t>
            </a:r>
            <a:endParaRPr b="1">
              <a:latin typeface="Open Sans"/>
              <a:ea typeface="Open Sans"/>
              <a:cs typeface="Open Sans"/>
              <a:sym typeface="Open Sans"/>
            </a:endParaRPr>
          </a:p>
        </p:txBody>
      </p:sp>
      <p:sp>
        <p:nvSpPr>
          <p:cNvPr id="186" name="Google Shape;186;p30"/>
          <p:cNvSpPr/>
          <p:nvPr/>
        </p:nvSpPr>
        <p:spPr>
          <a:xfrm>
            <a:off x="5718575" y="4068225"/>
            <a:ext cx="1812600" cy="572700"/>
          </a:xfrm>
          <a:prstGeom prst="roundRect">
            <a:avLst>
              <a:gd fmla="val 16667" name="adj"/>
            </a:avLst>
          </a:prstGeom>
          <a:solidFill>
            <a:srgbClr val="FF0000"/>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No</a:t>
            </a:r>
            <a:endParaRPr b="1">
              <a:latin typeface="Open Sans"/>
              <a:ea typeface="Open Sans"/>
              <a:cs typeface="Open Sans"/>
              <a:sym typeface="Open Sans"/>
            </a:endParaRPr>
          </a:p>
        </p:txBody>
      </p:sp>
      <p:cxnSp>
        <p:nvCxnSpPr>
          <p:cNvPr id="187" name="Google Shape;187;p30"/>
          <p:cNvCxnSpPr>
            <a:endCxn id="185" idx="0"/>
          </p:cNvCxnSpPr>
          <p:nvPr/>
        </p:nvCxnSpPr>
        <p:spPr>
          <a:xfrm flipH="1">
            <a:off x="4493250" y="3158325"/>
            <a:ext cx="906300" cy="909900"/>
          </a:xfrm>
          <a:prstGeom prst="straightConnector1">
            <a:avLst/>
          </a:prstGeom>
          <a:noFill/>
          <a:ln cap="flat" cmpd="sng" w="38100">
            <a:solidFill>
              <a:schemeClr val="dk2"/>
            </a:solidFill>
            <a:prstDash val="solid"/>
            <a:round/>
            <a:headEnd len="med" w="med" type="none"/>
            <a:tailEnd len="med" w="med" type="triangle"/>
          </a:ln>
        </p:spPr>
      </p:cxnSp>
      <p:cxnSp>
        <p:nvCxnSpPr>
          <p:cNvPr id="188" name="Google Shape;188;p30"/>
          <p:cNvCxnSpPr>
            <a:stCxn id="180" idx="2"/>
            <a:endCxn id="186" idx="0"/>
          </p:cNvCxnSpPr>
          <p:nvPr/>
        </p:nvCxnSpPr>
        <p:spPr>
          <a:xfrm>
            <a:off x="5399625" y="3158475"/>
            <a:ext cx="1225200" cy="9099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How can we get a decision tree from this?</a:t>
            </a:r>
            <a:endParaRPr/>
          </a:p>
        </p:txBody>
      </p:sp>
      <p:graphicFrame>
        <p:nvGraphicFramePr>
          <p:cNvPr id="194" name="Google Shape;194;p31"/>
          <p:cNvGraphicFramePr/>
          <p:nvPr/>
        </p:nvGraphicFramePr>
        <p:xfrm>
          <a:off x="952500" y="1428750"/>
          <a:ext cx="3000000" cy="3000000"/>
        </p:xfrm>
        <a:graphic>
          <a:graphicData uri="http://schemas.openxmlformats.org/drawingml/2006/table">
            <a:tbl>
              <a:tblPr>
                <a:noFill/>
                <a:tableStyleId>{526A0AA4-25EA-4190-A63A-3538ED0D61B8}</a:tableStyleId>
              </a:tblPr>
              <a:tblGrid>
                <a:gridCol w="1809750"/>
                <a:gridCol w="1809750"/>
                <a:gridCol w="1809750"/>
                <a:gridCol w="1809750"/>
              </a:tblGrid>
              <a:tr h="381000">
                <a:tc>
                  <a:txBody>
                    <a:bodyPr/>
                    <a:lstStyle/>
                    <a:p>
                      <a:pPr indent="0" lvl="0" marL="0" rtl="0" algn="l">
                        <a:spcBef>
                          <a:spcPts val="0"/>
                        </a:spcBef>
                        <a:spcAft>
                          <a:spcPts val="0"/>
                        </a:spcAft>
                        <a:buNone/>
                      </a:pPr>
                      <a:r>
                        <a:rPr lang="de">
                          <a:latin typeface="Open Sans"/>
                          <a:ea typeface="Open Sans"/>
                          <a:cs typeface="Open Sans"/>
                          <a:sym typeface="Open Sans"/>
                        </a:rPr>
                        <a:t>Millennial</a:t>
                      </a:r>
                      <a:r>
                        <a:rPr lang="de">
                          <a:latin typeface="Open Sans"/>
                          <a:ea typeface="Open Sans"/>
                          <a:cs typeface="Open Sans"/>
                          <a:sym typeface="Open Sans"/>
                        </a:rPr>
                        <a:t>?</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Income &gt;50k</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Eats Avocados?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1410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3600">
                <a:latin typeface="Open Sans"/>
                <a:ea typeface="Open Sans"/>
                <a:cs typeface="Open Sans"/>
                <a:sym typeface="Open Sans"/>
              </a:rPr>
              <a:t>Agenda</a:t>
            </a:r>
            <a:endParaRPr b="1" sz="3600">
              <a:latin typeface="Open Sans"/>
              <a:ea typeface="Open Sans"/>
              <a:cs typeface="Open Sans"/>
              <a:sym typeface="Open Sans"/>
            </a:endParaRPr>
          </a:p>
        </p:txBody>
      </p:sp>
      <p:sp>
        <p:nvSpPr>
          <p:cNvPr id="61" name="Google Shape;61;p14"/>
          <p:cNvSpPr txBox="1"/>
          <p:nvPr>
            <p:ph idx="1" type="body"/>
          </p:nvPr>
        </p:nvSpPr>
        <p:spPr>
          <a:xfrm>
            <a:off x="311700" y="2169225"/>
            <a:ext cx="8520600" cy="23997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Char char="-"/>
            </a:pPr>
            <a:r>
              <a:rPr lang="de">
                <a:latin typeface="Open Sans"/>
                <a:ea typeface="Open Sans"/>
                <a:cs typeface="Open Sans"/>
                <a:sym typeface="Open Sans"/>
              </a:rPr>
              <a:t>Machine Learning	</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de">
                <a:latin typeface="Open Sans"/>
                <a:ea typeface="Open Sans"/>
                <a:cs typeface="Open Sans"/>
                <a:sym typeface="Open Sans"/>
              </a:rPr>
              <a:t>Scikit learn</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de">
                <a:latin typeface="Open Sans"/>
                <a:ea typeface="Open Sans"/>
                <a:cs typeface="Open Sans"/>
                <a:sym typeface="Open Sans"/>
              </a:rPr>
              <a:t>Decision</a:t>
            </a:r>
            <a:r>
              <a:rPr lang="de">
                <a:latin typeface="Open Sans"/>
                <a:ea typeface="Open Sans"/>
                <a:cs typeface="Open Sans"/>
                <a:sym typeface="Open Sans"/>
              </a:rPr>
              <a:t> Tree</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de">
                <a:latin typeface="Open Sans"/>
                <a:ea typeface="Open Sans"/>
                <a:cs typeface="Open Sans"/>
                <a:sym typeface="Open Sans"/>
              </a:rPr>
              <a:t>Evaluation</a:t>
            </a:r>
            <a:endParaRPr>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de">
                <a:latin typeface="Open Sans"/>
                <a:ea typeface="Open Sans"/>
                <a:cs typeface="Open Sans"/>
                <a:sym typeface="Open Sans"/>
              </a:rPr>
              <a:t>Random Forest</a:t>
            </a:r>
            <a:endParaRPr>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graphicFrame>
        <p:nvGraphicFramePr>
          <p:cNvPr id="199" name="Google Shape;199;p32"/>
          <p:cNvGraphicFramePr/>
          <p:nvPr/>
        </p:nvGraphicFramePr>
        <p:xfrm>
          <a:off x="952500" y="1428750"/>
          <a:ext cx="3000000" cy="3000000"/>
        </p:xfrm>
        <a:graphic>
          <a:graphicData uri="http://schemas.openxmlformats.org/drawingml/2006/table">
            <a:tbl>
              <a:tblPr>
                <a:noFill/>
                <a:tableStyleId>{526A0AA4-25EA-4190-A63A-3538ED0D61B8}</a:tableStyleId>
              </a:tblPr>
              <a:tblGrid>
                <a:gridCol w="1809750"/>
                <a:gridCol w="1809750"/>
                <a:gridCol w="1809750"/>
                <a:gridCol w="1809750"/>
              </a:tblGrid>
              <a:tr h="381000">
                <a:tc>
                  <a:txBody>
                    <a:bodyPr/>
                    <a:lstStyle/>
                    <a:p>
                      <a:pPr indent="0" lvl="0" marL="0" rtl="0" algn="l">
                        <a:spcBef>
                          <a:spcPts val="0"/>
                        </a:spcBef>
                        <a:spcAft>
                          <a:spcPts val="0"/>
                        </a:spcAft>
                        <a:buNone/>
                      </a:pPr>
                      <a:r>
                        <a:rPr lang="de">
                          <a:latin typeface="Open Sans"/>
                          <a:ea typeface="Open Sans"/>
                          <a:cs typeface="Open Sans"/>
                          <a:sym typeface="Open Sans"/>
                        </a:rPr>
                        <a:t>Millennial?</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Income &gt;50k</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Eats Avocados?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381000">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200" name="Google Shape;200;p32"/>
          <p:cNvSpPr/>
          <p:nvPr/>
        </p:nvSpPr>
        <p:spPr>
          <a:xfrm rot="5400000">
            <a:off x="3574775" y="-1478350"/>
            <a:ext cx="153000" cy="53979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32"/>
          <p:cNvSpPr txBox="1"/>
          <p:nvPr/>
        </p:nvSpPr>
        <p:spPr>
          <a:xfrm>
            <a:off x="3322774" y="764825"/>
            <a:ext cx="13767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Input</a:t>
            </a:r>
            <a:endParaRPr>
              <a:latin typeface="Open Sans"/>
              <a:ea typeface="Open Sans"/>
              <a:cs typeface="Open Sans"/>
              <a:sym typeface="Open Sans"/>
            </a:endParaRPr>
          </a:p>
        </p:txBody>
      </p:sp>
      <p:sp>
        <p:nvSpPr>
          <p:cNvPr id="202" name="Google Shape;202;p32"/>
          <p:cNvSpPr/>
          <p:nvPr/>
        </p:nvSpPr>
        <p:spPr>
          <a:xfrm rot="5400000">
            <a:off x="7197950" y="338403"/>
            <a:ext cx="153000" cy="1771800"/>
          </a:xfrm>
          <a:prstGeom prst="lef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32"/>
          <p:cNvSpPr txBox="1"/>
          <p:nvPr/>
        </p:nvSpPr>
        <p:spPr>
          <a:xfrm>
            <a:off x="6865647" y="764825"/>
            <a:ext cx="1376700" cy="280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Output</a:t>
            </a:r>
            <a:endParaRPr>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7" name="Shape 207"/>
        <p:cNvGrpSpPr/>
        <p:nvPr/>
      </p:nvGrpSpPr>
      <p:grpSpPr>
        <a:xfrm>
          <a:off x="0" y="0"/>
          <a:ext cx="0" cy="0"/>
          <a:chOff x="0" y="0"/>
          <a:chExt cx="0" cy="0"/>
        </a:xfrm>
      </p:grpSpPr>
      <p:sp>
        <p:nvSpPr>
          <p:cNvPr id="208" name="Google Shape;208;p33"/>
          <p:cNvSpPr/>
          <p:nvPr/>
        </p:nvSpPr>
        <p:spPr>
          <a:xfrm>
            <a:off x="3394175" y="16316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09" name="Google Shape;209;p33"/>
          <p:cNvSpPr/>
          <p:nvPr/>
        </p:nvSpPr>
        <p:spPr>
          <a:xfrm>
            <a:off x="2330346" y="27719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10" name="Google Shape;210;p33"/>
          <p:cNvSpPr/>
          <p:nvPr/>
        </p:nvSpPr>
        <p:spPr>
          <a:xfrm>
            <a:off x="4433071" y="27719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11" name="Google Shape;211;p33"/>
          <p:cNvSpPr/>
          <p:nvPr/>
        </p:nvSpPr>
        <p:spPr>
          <a:xfrm>
            <a:off x="457921"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12" name="Google Shape;212;p33"/>
          <p:cNvSpPr/>
          <p:nvPr/>
        </p:nvSpPr>
        <p:spPr>
          <a:xfrm>
            <a:off x="2560646"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13" name="Google Shape;213;p33"/>
          <p:cNvSpPr/>
          <p:nvPr/>
        </p:nvSpPr>
        <p:spPr>
          <a:xfrm>
            <a:off x="4663371"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14" name="Google Shape;214;p33"/>
          <p:cNvSpPr/>
          <p:nvPr/>
        </p:nvSpPr>
        <p:spPr>
          <a:xfrm>
            <a:off x="6766096"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cxnSp>
        <p:nvCxnSpPr>
          <p:cNvPr id="215" name="Google Shape;215;p33"/>
          <p:cNvCxnSpPr>
            <a:stCxn id="208" idx="2"/>
            <a:endCxn id="209" idx="0"/>
          </p:cNvCxnSpPr>
          <p:nvPr/>
        </p:nvCxnSpPr>
        <p:spPr>
          <a:xfrm flipH="1">
            <a:off x="3236675" y="2185750"/>
            <a:ext cx="1063800" cy="586200"/>
          </a:xfrm>
          <a:prstGeom prst="straightConnector1">
            <a:avLst/>
          </a:prstGeom>
          <a:noFill/>
          <a:ln cap="flat" cmpd="sng" w="9525">
            <a:solidFill>
              <a:schemeClr val="dk2"/>
            </a:solidFill>
            <a:prstDash val="solid"/>
            <a:round/>
            <a:headEnd len="med" w="med" type="none"/>
            <a:tailEnd len="med" w="med" type="triangle"/>
          </a:ln>
        </p:spPr>
      </p:cxnSp>
      <p:cxnSp>
        <p:nvCxnSpPr>
          <p:cNvPr id="216" name="Google Shape;216;p33"/>
          <p:cNvCxnSpPr>
            <a:stCxn id="208" idx="2"/>
            <a:endCxn id="210" idx="0"/>
          </p:cNvCxnSpPr>
          <p:nvPr/>
        </p:nvCxnSpPr>
        <p:spPr>
          <a:xfrm>
            <a:off x="4300475" y="2185750"/>
            <a:ext cx="1038900" cy="586200"/>
          </a:xfrm>
          <a:prstGeom prst="straightConnector1">
            <a:avLst/>
          </a:prstGeom>
          <a:noFill/>
          <a:ln cap="flat" cmpd="sng" w="9525">
            <a:solidFill>
              <a:schemeClr val="dk2"/>
            </a:solidFill>
            <a:prstDash val="solid"/>
            <a:round/>
            <a:headEnd len="med" w="med" type="none"/>
            <a:tailEnd len="med" w="med" type="triangle"/>
          </a:ln>
        </p:spPr>
      </p:cxnSp>
      <p:cxnSp>
        <p:nvCxnSpPr>
          <p:cNvPr id="217" name="Google Shape;217;p33"/>
          <p:cNvCxnSpPr>
            <a:stCxn id="209" idx="2"/>
            <a:endCxn id="211" idx="0"/>
          </p:cNvCxnSpPr>
          <p:nvPr/>
        </p:nvCxnSpPr>
        <p:spPr>
          <a:xfrm flipH="1">
            <a:off x="1364346" y="3326050"/>
            <a:ext cx="1872300" cy="586200"/>
          </a:xfrm>
          <a:prstGeom prst="straightConnector1">
            <a:avLst/>
          </a:prstGeom>
          <a:noFill/>
          <a:ln cap="flat" cmpd="sng" w="9525">
            <a:solidFill>
              <a:schemeClr val="dk2"/>
            </a:solidFill>
            <a:prstDash val="solid"/>
            <a:round/>
            <a:headEnd len="med" w="med" type="none"/>
            <a:tailEnd len="med" w="med" type="triangle"/>
          </a:ln>
        </p:spPr>
      </p:cxnSp>
      <p:cxnSp>
        <p:nvCxnSpPr>
          <p:cNvPr id="218" name="Google Shape;218;p33"/>
          <p:cNvCxnSpPr>
            <a:endCxn id="212" idx="0"/>
          </p:cNvCxnSpPr>
          <p:nvPr/>
        </p:nvCxnSpPr>
        <p:spPr>
          <a:xfrm>
            <a:off x="3236546" y="3326050"/>
            <a:ext cx="230400" cy="586200"/>
          </a:xfrm>
          <a:prstGeom prst="straightConnector1">
            <a:avLst/>
          </a:prstGeom>
          <a:noFill/>
          <a:ln cap="flat" cmpd="sng" w="9525">
            <a:solidFill>
              <a:schemeClr val="dk2"/>
            </a:solidFill>
            <a:prstDash val="solid"/>
            <a:round/>
            <a:headEnd len="med" w="med" type="none"/>
            <a:tailEnd len="med" w="med" type="triangle"/>
          </a:ln>
        </p:spPr>
      </p:cxnSp>
      <p:cxnSp>
        <p:nvCxnSpPr>
          <p:cNvPr id="219" name="Google Shape;219;p33"/>
          <p:cNvCxnSpPr>
            <a:stCxn id="210" idx="2"/>
            <a:endCxn id="213" idx="0"/>
          </p:cNvCxnSpPr>
          <p:nvPr/>
        </p:nvCxnSpPr>
        <p:spPr>
          <a:xfrm>
            <a:off x="5339371" y="3326050"/>
            <a:ext cx="230400" cy="586200"/>
          </a:xfrm>
          <a:prstGeom prst="straightConnector1">
            <a:avLst/>
          </a:prstGeom>
          <a:noFill/>
          <a:ln cap="flat" cmpd="sng" w="9525">
            <a:solidFill>
              <a:schemeClr val="dk2"/>
            </a:solidFill>
            <a:prstDash val="solid"/>
            <a:round/>
            <a:headEnd len="med" w="med" type="none"/>
            <a:tailEnd len="med" w="med" type="triangle"/>
          </a:ln>
        </p:spPr>
      </p:cxnSp>
      <p:cxnSp>
        <p:nvCxnSpPr>
          <p:cNvPr id="220" name="Google Shape;220;p33"/>
          <p:cNvCxnSpPr>
            <a:stCxn id="210" idx="2"/>
            <a:endCxn id="214" idx="0"/>
          </p:cNvCxnSpPr>
          <p:nvPr/>
        </p:nvCxnSpPr>
        <p:spPr>
          <a:xfrm>
            <a:off x="5339371" y="3326050"/>
            <a:ext cx="2333100" cy="58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4" name="Shape 224"/>
        <p:cNvGrpSpPr/>
        <p:nvPr/>
      </p:nvGrpSpPr>
      <p:grpSpPr>
        <a:xfrm>
          <a:off x="0" y="0"/>
          <a:ext cx="0" cy="0"/>
          <a:chOff x="0" y="0"/>
          <a:chExt cx="0" cy="0"/>
        </a:xfrm>
      </p:grpSpPr>
      <p:sp>
        <p:nvSpPr>
          <p:cNvPr id="225" name="Google Shape;225;p34"/>
          <p:cNvSpPr/>
          <p:nvPr/>
        </p:nvSpPr>
        <p:spPr>
          <a:xfrm>
            <a:off x="3394175" y="16316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Is </a:t>
            </a:r>
            <a:r>
              <a:rPr b="1" lang="de">
                <a:latin typeface="Open Sans"/>
                <a:ea typeface="Open Sans"/>
                <a:cs typeface="Open Sans"/>
                <a:sym typeface="Open Sans"/>
              </a:rPr>
              <a:t>Millennial</a:t>
            </a:r>
            <a:r>
              <a:rPr b="1" lang="de">
                <a:latin typeface="Open Sans"/>
                <a:ea typeface="Open Sans"/>
                <a:cs typeface="Open Sans"/>
                <a:sym typeface="Open Sans"/>
              </a:rPr>
              <a:t>?</a:t>
            </a:r>
            <a:endParaRPr b="1">
              <a:latin typeface="Open Sans"/>
              <a:ea typeface="Open Sans"/>
              <a:cs typeface="Open Sans"/>
              <a:sym typeface="Open Sans"/>
            </a:endParaRPr>
          </a:p>
        </p:txBody>
      </p:sp>
      <p:sp>
        <p:nvSpPr>
          <p:cNvPr id="226" name="Google Shape;226;p34"/>
          <p:cNvSpPr/>
          <p:nvPr/>
        </p:nvSpPr>
        <p:spPr>
          <a:xfrm>
            <a:off x="2330346" y="27719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27" name="Google Shape;227;p34"/>
          <p:cNvSpPr/>
          <p:nvPr/>
        </p:nvSpPr>
        <p:spPr>
          <a:xfrm>
            <a:off x="4433071" y="27719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28" name="Google Shape;228;p34"/>
          <p:cNvSpPr/>
          <p:nvPr/>
        </p:nvSpPr>
        <p:spPr>
          <a:xfrm>
            <a:off x="457921"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29" name="Google Shape;229;p34"/>
          <p:cNvSpPr/>
          <p:nvPr/>
        </p:nvSpPr>
        <p:spPr>
          <a:xfrm>
            <a:off x="2560646"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30" name="Google Shape;230;p34"/>
          <p:cNvSpPr/>
          <p:nvPr/>
        </p:nvSpPr>
        <p:spPr>
          <a:xfrm>
            <a:off x="4663371"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31" name="Google Shape;231;p34"/>
          <p:cNvSpPr/>
          <p:nvPr/>
        </p:nvSpPr>
        <p:spPr>
          <a:xfrm>
            <a:off x="6766096"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cxnSp>
        <p:nvCxnSpPr>
          <p:cNvPr id="232" name="Google Shape;232;p34"/>
          <p:cNvCxnSpPr>
            <a:stCxn id="225" idx="2"/>
            <a:endCxn id="226" idx="0"/>
          </p:cNvCxnSpPr>
          <p:nvPr/>
        </p:nvCxnSpPr>
        <p:spPr>
          <a:xfrm flipH="1">
            <a:off x="3236675" y="2185750"/>
            <a:ext cx="1063800" cy="586200"/>
          </a:xfrm>
          <a:prstGeom prst="straightConnector1">
            <a:avLst/>
          </a:prstGeom>
          <a:noFill/>
          <a:ln cap="flat" cmpd="sng" w="9525">
            <a:solidFill>
              <a:schemeClr val="dk2"/>
            </a:solidFill>
            <a:prstDash val="solid"/>
            <a:round/>
            <a:headEnd len="med" w="med" type="none"/>
            <a:tailEnd len="med" w="med" type="triangle"/>
          </a:ln>
        </p:spPr>
      </p:cxnSp>
      <p:cxnSp>
        <p:nvCxnSpPr>
          <p:cNvPr id="233" name="Google Shape;233;p34"/>
          <p:cNvCxnSpPr>
            <a:stCxn id="225" idx="2"/>
            <a:endCxn id="227" idx="0"/>
          </p:cNvCxnSpPr>
          <p:nvPr/>
        </p:nvCxnSpPr>
        <p:spPr>
          <a:xfrm>
            <a:off x="4300475" y="2185750"/>
            <a:ext cx="1038900" cy="586200"/>
          </a:xfrm>
          <a:prstGeom prst="straightConnector1">
            <a:avLst/>
          </a:prstGeom>
          <a:noFill/>
          <a:ln cap="flat" cmpd="sng" w="9525">
            <a:solidFill>
              <a:schemeClr val="dk2"/>
            </a:solidFill>
            <a:prstDash val="solid"/>
            <a:round/>
            <a:headEnd len="med" w="med" type="none"/>
            <a:tailEnd len="med" w="med" type="triangle"/>
          </a:ln>
        </p:spPr>
      </p:cxnSp>
      <p:cxnSp>
        <p:nvCxnSpPr>
          <p:cNvPr id="234" name="Google Shape;234;p34"/>
          <p:cNvCxnSpPr>
            <a:stCxn id="226" idx="2"/>
            <a:endCxn id="228" idx="0"/>
          </p:cNvCxnSpPr>
          <p:nvPr/>
        </p:nvCxnSpPr>
        <p:spPr>
          <a:xfrm flipH="1">
            <a:off x="1364346" y="3326050"/>
            <a:ext cx="1872300" cy="586200"/>
          </a:xfrm>
          <a:prstGeom prst="straightConnector1">
            <a:avLst/>
          </a:prstGeom>
          <a:noFill/>
          <a:ln cap="flat" cmpd="sng" w="9525">
            <a:solidFill>
              <a:schemeClr val="dk2"/>
            </a:solidFill>
            <a:prstDash val="solid"/>
            <a:round/>
            <a:headEnd len="med" w="med" type="none"/>
            <a:tailEnd len="med" w="med" type="triangle"/>
          </a:ln>
        </p:spPr>
      </p:cxnSp>
      <p:cxnSp>
        <p:nvCxnSpPr>
          <p:cNvPr id="235" name="Google Shape;235;p34"/>
          <p:cNvCxnSpPr>
            <a:endCxn id="229" idx="0"/>
          </p:cNvCxnSpPr>
          <p:nvPr/>
        </p:nvCxnSpPr>
        <p:spPr>
          <a:xfrm>
            <a:off x="3236546" y="3326050"/>
            <a:ext cx="230400" cy="586200"/>
          </a:xfrm>
          <a:prstGeom prst="straightConnector1">
            <a:avLst/>
          </a:prstGeom>
          <a:noFill/>
          <a:ln cap="flat" cmpd="sng" w="9525">
            <a:solidFill>
              <a:schemeClr val="dk2"/>
            </a:solidFill>
            <a:prstDash val="solid"/>
            <a:round/>
            <a:headEnd len="med" w="med" type="none"/>
            <a:tailEnd len="med" w="med" type="triangle"/>
          </a:ln>
        </p:spPr>
      </p:cxnSp>
      <p:cxnSp>
        <p:nvCxnSpPr>
          <p:cNvPr id="236" name="Google Shape;236;p34"/>
          <p:cNvCxnSpPr>
            <a:stCxn id="227" idx="2"/>
            <a:endCxn id="230" idx="0"/>
          </p:cNvCxnSpPr>
          <p:nvPr/>
        </p:nvCxnSpPr>
        <p:spPr>
          <a:xfrm>
            <a:off x="5339371" y="3326050"/>
            <a:ext cx="230400" cy="586200"/>
          </a:xfrm>
          <a:prstGeom prst="straightConnector1">
            <a:avLst/>
          </a:prstGeom>
          <a:noFill/>
          <a:ln cap="flat" cmpd="sng" w="9525">
            <a:solidFill>
              <a:schemeClr val="dk2"/>
            </a:solidFill>
            <a:prstDash val="solid"/>
            <a:round/>
            <a:headEnd len="med" w="med" type="none"/>
            <a:tailEnd len="med" w="med" type="triangle"/>
          </a:ln>
        </p:spPr>
      </p:cxnSp>
      <p:cxnSp>
        <p:nvCxnSpPr>
          <p:cNvPr id="237" name="Google Shape;237;p34"/>
          <p:cNvCxnSpPr>
            <a:stCxn id="227" idx="2"/>
            <a:endCxn id="231" idx="0"/>
          </p:cNvCxnSpPr>
          <p:nvPr/>
        </p:nvCxnSpPr>
        <p:spPr>
          <a:xfrm>
            <a:off x="5339371" y="3326050"/>
            <a:ext cx="2333100" cy="58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1" name="Shape 241"/>
        <p:cNvGrpSpPr/>
        <p:nvPr/>
      </p:nvGrpSpPr>
      <p:grpSpPr>
        <a:xfrm>
          <a:off x="0" y="0"/>
          <a:ext cx="0" cy="0"/>
          <a:chOff x="0" y="0"/>
          <a:chExt cx="0" cy="0"/>
        </a:xfrm>
      </p:grpSpPr>
      <p:sp>
        <p:nvSpPr>
          <p:cNvPr id="242" name="Google Shape;242;p35"/>
          <p:cNvSpPr/>
          <p:nvPr/>
        </p:nvSpPr>
        <p:spPr>
          <a:xfrm>
            <a:off x="3394175" y="16316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Income &gt;50k</a:t>
            </a:r>
            <a:endParaRPr b="1">
              <a:latin typeface="Open Sans"/>
              <a:ea typeface="Open Sans"/>
              <a:cs typeface="Open Sans"/>
              <a:sym typeface="Open Sans"/>
            </a:endParaRPr>
          </a:p>
        </p:txBody>
      </p:sp>
      <p:sp>
        <p:nvSpPr>
          <p:cNvPr id="243" name="Google Shape;243;p35"/>
          <p:cNvSpPr/>
          <p:nvPr/>
        </p:nvSpPr>
        <p:spPr>
          <a:xfrm>
            <a:off x="2330346" y="27719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44" name="Google Shape;244;p35"/>
          <p:cNvSpPr/>
          <p:nvPr/>
        </p:nvSpPr>
        <p:spPr>
          <a:xfrm>
            <a:off x="4433071" y="27719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45" name="Google Shape;245;p35"/>
          <p:cNvSpPr/>
          <p:nvPr/>
        </p:nvSpPr>
        <p:spPr>
          <a:xfrm>
            <a:off x="457921"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46" name="Google Shape;246;p35"/>
          <p:cNvSpPr/>
          <p:nvPr/>
        </p:nvSpPr>
        <p:spPr>
          <a:xfrm>
            <a:off x="2560646"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47" name="Google Shape;247;p35"/>
          <p:cNvSpPr/>
          <p:nvPr/>
        </p:nvSpPr>
        <p:spPr>
          <a:xfrm>
            <a:off x="4663371"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48" name="Google Shape;248;p35"/>
          <p:cNvSpPr/>
          <p:nvPr/>
        </p:nvSpPr>
        <p:spPr>
          <a:xfrm>
            <a:off x="6766096"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cxnSp>
        <p:nvCxnSpPr>
          <p:cNvPr id="249" name="Google Shape;249;p35"/>
          <p:cNvCxnSpPr>
            <a:stCxn id="242" idx="2"/>
            <a:endCxn id="243" idx="0"/>
          </p:cNvCxnSpPr>
          <p:nvPr/>
        </p:nvCxnSpPr>
        <p:spPr>
          <a:xfrm flipH="1">
            <a:off x="3236675" y="2185750"/>
            <a:ext cx="1063800" cy="586200"/>
          </a:xfrm>
          <a:prstGeom prst="straightConnector1">
            <a:avLst/>
          </a:prstGeom>
          <a:noFill/>
          <a:ln cap="flat" cmpd="sng" w="9525">
            <a:solidFill>
              <a:schemeClr val="dk2"/>
            </a:solidFill>
            <a:prstDash val="solid"/>
            <a:round/>
            <a:headEnd len="med" w="med" type="none"/>
            <a:tailEnd len="med" w="med" type="triangle"/>
          </a:ln>
        </p:spPr>
      </p:cxnSp>
      <p:cxnSp>
        <p:nvCxnSpPr>
          <p:cNvPr id="250" name="Google Shape;250;p35"/>
          <p:cNvCxnSpPr>
            <a:stCxn id="242" idx="2"/>
            <a:endCxn id="244" idx="0"/>
          </p:cNvCxnSpPr>
          <p:nvPr/>
        </p:nvCxnSpPr>
        <p:spPr>
          <a:xfrm>
            <a:off x="4300475" y="2185750"/>
            <a:ext cx="1038900" cy="586200"/>
          </a:xfrm>
          <a:prstGeom prst="straightConnector1">
            <a:avLst/>
          </a:prstGeom>
          <a:noFill/>
          <a:ln cap="flat" cmpd="sng" w="9525">
            <a:solidFill>
              <a:schemeClr val="dk2"/>
            </a:solidFill>
            <a:prstDash val="solid"/>
            <a:round/>
            <a:headEnd len="med" w="med" type="none"/>
            <a:tailEnd len="med" w="med" type="triangle"/>
          </a:ln>
        </p:spPr>
      </p:cxnSp>
      <p:cxnSp>
        <p:nvCxnSpPr>
          <p:cNvPr id="251" name="Google Shape;251;p35"/>
          <p:cNvCxnSpPr>
            <a:stCxn id="243" idx="2"/>
            <a:endCxn id="245" idx="0"/>
          </p:cNvCxnSpPr>
          <p:nvPr/>
        </p:nvCxnSpPr>
        <p:spPr>
          <a:xfrm flipH="1">
            <a:off x="1364346" y="3326050"/>
            <a:ext cx="1872300" cy="586200"/>
          </a:xfrm>
          <a:prstGeom prst="straightConnector1">
            <a:avLst/>
          </a:prstGeom>
          <a:noFill/>
          <a:ln cap="flat" cmpd="sng" w="9525">
            <a:solidFill>
              <a:schemeClr val="dk2"/>
            </a:solidFill>
            <a:prstDash val="solid"/>
            <a:round/>
            <a:headEnd len="med" w="med" type="none"/>
            <a:tailEnd len="med" w="med" type="triangle"/>
          </a:ln>
        </p:spPr>
      </p:cxnSp>
      <p:cxnSp>
        <p:nvCxnSpPr>
          <p:cNvPr id="252" name="Google Shape;252;p35"/>
          <p:cNvCxnSpPr>
            <a:endCxn id="246" idx="0"/>
          </p:cNvCxnSpPr>
          <p:nvPr/>
        </p:nvCxnSpPr>
        <p:spPr>
          <a:xfrm>
            <a:off x="3236546" y="3326050"/>
            <a:ext cx="230400" cy="586200"/>
          </a:xfrm>
          <a:prstGeom prst="straightConnector1">
            <a:avLst/>
          </a:prstGeom>
          <a:noFill/>
          <a:ln cap="flat" cmpd="sng" w="9525">
            <a:solidFill>
              <a:schemeClr val="dk2"/>
            </a:solidFill>
            <a:prstDash val="solid"/>
            <a:round/>
            <a:headEnd len="med" w="med" type="none"/>
            <a:tailEnd len="med" w="med" type="triangle"/>
          </a:ln>
        </p:spPr>
      </p:cxnSp>
      <p:cxnSp>
        <p:nvCxnSpPr>
          <p:cNvPr id="253" name="Google Shape;253;p35"/>
          <p:cNvCxnSpPr>
            <a:stCxn id="244" idx="2"/>
            <a:endCxn id="247" idx="0"/>
          </p:cNvCxnSpPr>
          <p:nvPr/>
        </p:nvCxnSpPr>
        <p:spPr>
          <a:xfrm>
            <a:off x="5339371" y="3326050"/>
            <a:ext cx="230400" cy="586200"/>
          </a:xfrm>
          <a:prstGeom prst="straightConnector1">
            <a:avLst/>
          </a:prstGeom>
          <a:noFill/>
          <a:ln cap="flat" cmpd="sng" w="9525">
            <a:solidFill>
              <a:schemeClr val="dk2"/>
            </a:solidFill>
            <a:prstDash val="solid"/>
            <a:round/>
            <a:headEnd len="med" w="med" type="none"/>
            <a:tailEnd len="med" w="med" type="triangle"/>
          </a:ln>
        </p:spPr>
      </p:cxnSp>
      <p:cxnSp>
        <p:nvCxnSpPr>
          <p:cNvPr id="254" name="Google Shape;254;p35"/>
          <p:cNvCxnSpPr>
            <a:stCxn id="244" idx="2"/>
            <a:endCxn id="248" idx="0"/>
          </p:cNvCxnSpPr>
          <p:nvPr/>
        </p:nvCxnSpPr>
        <p:spPr>
          <a:xfrm>
            <a:off x="5339371" y="3326050"/>
            <a:ext cx="2333100" cy="58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6"/>
          <p:cNvSpPr/>
          <p:nvPr/>
        </p:nvSpPr>
        <p:spPr>
          <a:xfrm>
            <a:off x="3394175" y="16316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Avocados?</a:t>
            </a:r>
            <a:endParaRPr b="1">
              <a:latin typeface="Open Sans"/>
              <a:ea typeface="Open Sans"/>
              <a:cs typeface="Open Sans"/>
              <a:sym typeface="Open Sans"/>
            </a:endParaRPr>
          </a:p>
        </p:txBody>
      </p:sp>
      <p:sp>
        <p:nvSpPr>
          <p:cNvPr id="260" name="Google Shape;260;p36"/>
          <p:cNvSpPr/>
          <p:nvPr/>
        </p:nvSpPr>
        <p:spPr>
          <a:xfrm>
            <a:off x="2330346" y="27719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61" name="Google Shape;261;p36"/>
          <p:cNvSpPr/>
          <p:nvPr/>
        </p:nvSpPr>
        <p:spPr>
          <a:xfrm>
            <a:off x="4433071" y="27719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62" name="Google Shape;262;p36"/>
          <p:cNvSpPr/>
          <p:nvPr/>
        </p:nvSpPr>
        <p:spPr>
          <a:xfrm>
            <a:off x="457921"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63" name="Google Shape;263;p36"/>
          <p:cNvSpPr/>
          <p:nvPr/>
        </p:nvSpPr>
        <p:spPr>
          <a:xfrm>
            <a:off x="2560646"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64" name="Google Shape;264;p36"/>
          <p:cNvSpPr/>
          <p:nvPr/>
        </p:nvSpPr>
        <p:spPr>
          <a:xfrm>
            <a:off x="4663371"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65" name="Google Shape;265;p36"/>
          <p:cNvSpPr/>
          <p:nvPr/>
        </p:nvSpPr>
        <p:spPr>
          <a:xfrm>
            <a:off x="6766096"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cxnSp>
        <p:nvCxnSpPr>
          <p:cNvPr id="266" name="Google Shape;266;p36"/>
          <p:cNvCxnSpPr>
            <a:stCxn id="259" idx="2"/>
            <a:endCxn id="260" idx="0"/>
          </p:cNvCxnSpPr>
          <p:nvPr/>
        </p:nvCxnSpPr>
        <p:spPr>
          <a:xfrm flipH="1">
            <a:off x="3236675" y="2185750"/>
            <a:ext cx="1063800" cy="586200"/>
          </a:xfrm>
          <a:prstGeom prst="straightConnector1">
            <a:avLst/>
          </a:prstGeom>
          <a:noFill/>
          <a:ln cap="flat" cmpd="sng" w="9525">
            <a:solidFill>
              <a:schemeClr val="dk2"/>
            </a:solidFill>
            <a:prstDash val="solid"/>
            <a:round/>
            <a:headEnd len="med" w="med" type="none"/>
            <a:tailEnd len="med" w="med" type="triangle"/>
          </a:ln>
        </p:spPr>
      </p:cxnSp>
      <p:cxnSp>
        <p:nvCxnSpPr>
          <p:cNvPr id="267" name="Google Shape;267;p36"/>
          <p:cNvCxnSpPr>
            <a:stCxn id="259" idx="2"/>
            <a:endCxn id="261" idx="0"/>
          </p:cNvCxnSpPr>
          <p:nvPr/>
        </p:nvCxnSpPr>
        <p:spPr>
          <a:xfrm>
            <a:off x="4300475" y="2185750"/>
            <a:ext cx="1038900" cy="586200"/>
          </a:xfrm>
          <a:prstGeom prst="straightConnector1">
            <a:avLst/>
          </a:prstGeom>
          <a:noFill/>
          <a:ln cap="flat" cmpd="sng" w="9525">
            <a:solidFill>
              <a:schemeClr val="dk2"/>
            </a:solidFill>
            <a:prstDash val="solid"/>
            <a:round/>
            <a:headEnd len="med" w="med" type="none"/>
            <a:tailEnd len="med" w="med" type="triangle"/>
          </a:ln>
        </p:spPr>
      </p:cxnSp>
      <p:cxnSp>
        <p:nvCxnSpPr>
          <p:cNvPr id="268" name="Google Shape;268;p36"/>
          <p:cNvCxnSpPr>
            <a:stCxn id="260" idx="2"/>
            <a:endCxn id="262" idx="0"/>
          </p:cNvCxnSpPr>
          <p:nvPr/>
        </p:nvCxnSpPr>
        <p:spPr>
          <a:xfrm flipH="1">
            <a:off x="1364346" y="3326050"/>
            <a:ext cx="1872300" cy="586200"/>
          </a:xfrm>
          <a:prstGeom prst="straightConnector1">
            <a:avLst/>
          </a:prstGeom>
          <a:noFill/>
          <a:ln cap="flat" cmpd="sng" w="9525">
            <a:solidFill>
              <a:schemeClr val="dk2"/>
            </a:solidFill>
            <a:prstDash val="solid"/>
            <a:round/>
            <a:headEnd len="med" w="med" type="none"/>
            <a:tailEnd len="med" w="med" type="triangle"/>
          </a:ln>
        </p:spPr>
      </p:cxnSp>
      <p:cxnSp>
        <p:nvCxnSpPr>
          <p:cNvPr id="269" name="Google Shape;269;p36"/>
          <p:cNvCxnSpPr>
            <a:endCxn id="263" idx="0"/>
          </p:cNvCxnSpPr>
          <p:nvPr/>
        </p:nvCxnSpPr>
        <p:spPr>
          <a:xfrm>
            <a:off x="3236546" y="3326050"/>
            <a:ext cx="230400" cy="586200"/>
          </a:xfrm>
          <a:prstGeom prst="straightConnector1">
            <a:avLst/>
          </a:prstGeom>
          <a:noFill/>
          <a:ln cap="flat" cmpd="sng" w="9525">
            <a:solidFill>
              <a:schemeClr val="dk2"/>
            </a:solidFill>
            <a:prstDash val="solid"/>
            <a:round/>
            <a:headEnd len="med" w="med" type="none"/>
            <a:tailEnd len="med" w="med" type="triangle"/>
          </a:ln>
        </p:spPr>
      </p:cxnSp>
      <p:cxnSp>
        <p:nvCxnSpPr>
          <p:cNvPr id="270" name="Google Shape;270;p36"/>
          <p:cNvCxnSpPr>
            <a:stCxn id="261" idx="2"/>
            <a:endCxn id="264" idx="0"/>
          </p:cNvCxnSpPr>
          <p:nvPr/>
        </p:nvCxnSpPr>
        <p:spPr>
          <a:xfrm>
            <a:off x="5339371" y="3326050"/>
            <a:ext cx="230400" cy="586200"/>
          </a:xfrm>
          <a:prstGeom prst="straightConnector1">
            <a:avLst/>
          </a:prstGeom>
          <a:noFill/>
          <a:ln cap="flat" cmpd="sng" w="9525">
            <a:solidFill>
              <a:schemeClr val="dk2"/>
            </a:solidFill>
            <a:prstDash val="solid"/>
            <a:round/>
            <a:headEnd len="med" w="med" type="none"/>
            <a:tailEnd len="med" w="med" type="triangle"/>
          </a:ln>
        </p:spPr>
      </p:cxnSp>
      <p:cxnSp>
        <p:nvCxnSpPr>
          <p:cNvPr id="271" name="Google Shape;271;p36"/>
          <p:cNvCxnSpPr>
            <a:stCxn id="261" idx="2"/>
            <a:endCxn id="265" idx="0"/>
          </p:cNvCxnSpPr>
          <p:nvPr/>
        </p:nvCxnSpPr>
        <p:spPr>
          <a:xfrm>
            <a:off x="5339371" y="3326050"/>
            <a:ext cx="2333100" cy="5862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37"/>
          <p:cNvPicPr preferRelativeResize="0"/>
          <p:nvPr/>
        </p:nvPicPr>
        <p:blipFill>
          <a:blip r:embed="rId3">
            <a:alphaModFix amt="60000"/>
          </a:blip>
          <a:stretch>
            <a:fillRect/>
          </a:stretch>
        </p:blipFill>
        <p:spPr>
          <a:xfrm>
            <a:off x="-328720" y="-133550"/>
            <a:ext cx="9549376" cy="5371551"/>
          </a:xfrm>
          <a:prstGeom prst="rect">
            <a:avLst/>
          </a:prstGeom>
          <a:noFill/>
          <a:ln>
            <a:noFill/>
          </a:ln>
        </p:spPr>
      </p:pic>
      <p:sp>
        <p:nvSpPr>
          <p:cNvPr id="277" name="Google Shape;277;p37"/>
          <p:cNvSpPr/>
          <p:nvPr/>
        </p:nvSpPr>
        <p:spPr>
          <a:xfrm>
            <a:off x="3394175" y="16316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a:t>
            </a:r>
            <a:endParaRPr b="1">
              <a:latin typeface="Open Sans"/>
              <a:ea typeface="Open Sans"/>
              <a:cs typeface="Open Sans"/>
              <a:sym typeface="Open Sans"/>
            </a:endParaRPr>
          </a:p>
        </p:txBody>
      </p:sp>
      <p:sp>
        <p:nvSpPr>
          <p:cNvPr id="278" name="Google Shape;278;p37"/>
          <p:cNvSpPr/>
          <p:nvPr/>
        </p:nvSpPr>
        <p:spPr>
          <a:xfrm>
            <a:off x="2330346" y="27719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79" name="Google Shape;279;p37"/>
          <p:cNvSpPr/>
          <p:nvPr/>
        </p:nvSpPr>
        <p:spPr>
          <a:xfrm>
            <a:off x="4433071" y="27719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80" name="Google Shape;280;p37"/>
          <p:cNvSpPr/>
          <p:nvPr/>
        </p:nvSpPr>
        <p:spPr>
          <a:xfrm>
            <a:off x="457921"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81" name="Google Shape;281;p37"/>
          <p:cNvSpPr/>
          <p:nvPr/>
        </p:nvSpPr>
        <p:spPr>
          <a:xfrm>
            <a:off x="2560646"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82" name="Google Shape;282;p37"/>
          <p:cNvSpPr/>
          <p:nvPr/>
        </p:nvSpPr>
        <p:spPr>
          <a:xfrm>
            <a:off x="4663371"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283" name="Google Shape;283;p37"/>
          <p:cNvSpPr/>
          <p:nvPr/>
        </p:nvSpPr>
        <p:spPr>
          <a:xfrm>
            <a:off x="6766096" y="3912250"/>
            <a:ext cx="1812600" cy="5541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cxnSp>
        <p:nvCxnSpPr>
          <p:cNvPr id="284" name="Google Shape;284;p37"/>
          <p:cNvCxnSpPr>
            <a:stCxn id="277" idx="2"/>
            <a:endCxn id="278" idx="0"/>
          </p:cNvCxnSpPr>
          <p:nvPr/>
        </p:nvCxnSpPr>
        <p:spPr>
          <a:xfrm flipH="1">
            <a:off x="3236675" y="2185750"/>
            <a:ext cx="1063800" cy="586200"/>
          </a:xfrm>
          <a:prstGeom prst="straightConnector1">
            <a:avLst/>
          </a:prstGeom>
          <a:noFill/>
          <a:ln cap="flat" cmpd="sng" w="9525">
            <a:solidFill>
              <a:schemeClr val="dk2"/>
            </a:solidFill>
            <a:prstDash val="solid"/>
            <a:round/>
            <a:headEnd len="med" w="med" type="none"/>
            <a:tailEnd len="med" w="med" type="triangle"/>
          </a:ln>
        </p:spPr>
      </p:cxnSp>
      <p:cxnSp>
        <p:nvCxnSpPr>
          <p:cNvPr id="285" name="Google Shape;285;p37"/>
          <p:cNvCxnSpPr>
            <a:stCxn id="277" idx="2"/>
            <a:endCxn id="279" idx="0"/>
          </p:cNvCxnSpPr>
          <p:nvPr/>
        </p:nvCxnSpPr>
        <p:spPr>
          <a:xfrm>
            <a:off x="4300475" y="2185750"/>
            <a:ext cx="1038900" cy="586200"/>
          </a:xfrm>
          <a:prstGeom prst="straightConnector1">
            <a:avLst/>
          </a:prstGeom>
          <a:noFill/>
          <a:ln cap="flat" cmpd="sng" w="9525">
            <a:solidFill>
              <a:schemeClr val="dk2"/>
            </a:solidFill>
            <a:prstDash val="solid"/>
            <a:round/>
            <a:headEnd len="med" w="med" type="none"/>
            <a:tailEnd len="med" w="med" type="triangle"/>
          </a:ln>
        </p:spPr>
      </p:cxnSp>
      <p:cxnSp>
        <p:nvCxnSpPr>
          <p:cNvPr id="286" name="Google Shape;286;p37"/>
          <p:cNvCxnSpPr>
            <a:stCxn id="278" idx="2"/>
            <a:endCxn id="280" idx="0"/>
          </p:cNvCxnSpPr>
          <p:nvPr/>
        </p:nvCxnSpPr>
        <p:spPr>
          <a:xfrm flipH="1">
            <a:off x="1364346" y="3326050"/>
            <a:ext cx="1872300" cy="586200"/>
          </a:xfrm>
          <a:prstGeom prst="straightConnector1">
            <a:avLst/>
          </a:prstGeom>
          <a:noFill/>
          <a:ln cap="flat" cmpd="sng" w="9525">
            <a:solidFill>
              <a:schemeClr val="dk2"/>
            </a:solidFill>
            <a:prstDash val="solid"/>
            <a:round/>
            <a:headEnd len="med" w="med" type="none"/>
            <a:tailEnd len="med" w="med" type="triangle"/>
          </a:ln>
        </p:spPr>
      </p:cxnSp>
      <p:cxnSp>
        <p:nvCxnSpPr>
          <p:cNvPr id="287" name="Google Shape;287;p37"/>
          <p:cNvCxnSpPr>
            <a:endCxn id="281" idx="0"/>
          </p:cNvCxnSpPr>
          <p:nvPr/>
        </p:nvCxnSpPr>
        <p:spPr>
          <a:xfrm>
            <a:off x="3236546" y="3326050"/>
            <a:ext cx="230400" cy="586200"/>
          </a:xfrm>
          <a:prstGeom prst="straightConnector1">
            <a:avLst/>
          </a:prstGeom>
          <a:noFill/>
          <a:ln cap="flat" cmpd="sng" w="9525">
            <a:solidFill>
              <a:schemeClr val="dk2"/>
            </a:solidFill>
            <a:prstDash val="solid"/>
            <a:round/>
            <a:headEnd len="med" w="med" type="none"/>
            <a:tailEnd len="med" w="med" type="triangle"/>
          </a:ln>
        </p:spPr>
      </p:cxnSp>
      <p:cxnSp>
        <p:nvCxnSpPr>
          <p:cNvPr id="288" name="Google Shape;288;p37"/>
          <p:cNvCxnSpPr>
            <a:stCxn id="279" idx="2"/>
            <a:endCxn id="282" idx="0"/>
          </p:cNvCxnSpPr>
          <p:nvPr/>
        </p:nvCxnSpPr>
        <p:spPr>
          <a:xfrm>
            <a:off x="5339371" y="3326050"/>
            <a:ext cx="230400" cy="586200"/>
          </a:xfrm>
          <a:prstGeom prst="straightConnector1">
            <a:avLst/>
          </a:prstGeom>
          <a:noFill/>
          <a:ln cap="flat" cmpd="sng" w="9525">
            <a:solidFill>
              <a:schemeClr val="dk2"/>
            </a:solidFill>
            <a:prstDash val="solid"/>
            <a:round/>
            <a:headEnd len="med" w="med" type="none"/>
            <a:tailEnd len="med" w="med" type="triangle"/>
          </a:ln>
        </p:spPr>
      </p:cxnSp>
      <p:cxnSp>
        <p:nvCxnSpPr>
          <p:cNvPr id="289" name="Google Shape;289;p37"/>
          <p:cNvCxnSpPr>
            <a:stCxn id="279" idx="2"/>
            <a:endCxn id="283" idx="0"/>
          </p:cNvCxnSpPr>
          <p:nvPr/>
        </p:nvCxnSpPr>
        <p:spPr>
          <a:xfrm>
            <a:off x="5339371" y="3326050"/>
            <a:ext cx="2333100" cy="586200"/>
          </a:xfrm>
          <a:prstGeom prst="straightConnector1">
            <a:avLst/>
          </a:prstGeom>
          <a:noFill/>
          <a:ln cap="flat" cmpd="sng" w="9525">
            <a:solidFill>
              <a:schemeClr val="dk2"/>
            </a:solidFill>
            <a:prstDash val="solid"/>
            <a:round/>
            <a:headEnd len="med" w="med" type="none"/>
            <a:tailEnd len="med" w="med" type="triangle"/>
          </a:ln>
        </p:spPr>
      </p:cxnSp>
      <p:pic>
        <p:nvPicPr>
          <p:cNvPr id="290" name="Google Shape;290;p37"/>
          <p:cNvPicPr preferRelativeResize="0"/>
          <p:nvPr/>
        </p:nvPicPr>
        <p:blipFill rotWithShape="1">
          <a:blip r:embed="rId4">
            <a:alphaModFix/>
          </a:blip>
          <a:srcRect b="19633" l="0" r="0" t="0"/>
          <a:stretch/>
        </p:blipFill>
        <p:spPr>
          <a:xfrm>
            <a:off x="3445725" y="396128"/>
            <a:ext cx="1769475" cy="115264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sp>
        <p:nvSpPr>
          <p:cNvPr id="295" name="Google Shape;295;p38"/>
          <p:cNvSpPr txBox="1"/>
          <p:nvPr>
            <p:ph type="title"/>
          </p:nvPr>
        </p:nvSpPr>
        <p:spPr>
          <a:xfrm>
            <a:off x="398775" y="25717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4800">
                <a:latin typeface="Open Sans"/>
                <a:ea typeface="Open Sans"/>
                <a:cs typeface="Open Sans"/>
                <a:sym typeface="Open Sans"/>
              </a:rPr>
              <a:t>Step 1</a:t>
            </a:r>
            <a:endParaRPr b="1" sz="4800">
              <a:latin typeface="Open Sans"/>
              <a:ea typeface="Open Sans"/>
              <a:cs typeface="Open Sans"/>
              <a:sym typeface="Open Sans"/>
            </a:endParaRPr>
          </a:p>
          <a:p>
            <a:pPr indent="0" lvl="0" marL="0" rtl="0" algn="l">
              <a:spcBef>
                <a:spcPts val="0"/>
              </a:spcBef>
              <a:spcAft>
                <a:spcPts val="0"/>
              </a:spcAft>
              <a:buNone/>
            </a:pPr>
            <a:r>
              <a:rPr lang="de" sz="3000">
                <a:latin typeface="Open Sans"/>
                <a:ea typeface="Open Sans"/>
                <a:cs typeface="Open Sans"/>
                <a:sym typeface="Open Sans"/>
              </a:rPr>
              <a:t>Identify</a:t>
            </a:r>
            <a:r>
              <a:rPr lang="de" sz="3000">
                <a:latin typeface="Open Sans"/>
                <a:ea typeface="Open Sans"/>
                <a:cs typeface="Open Sans"/>
                <a:sym typeface="Open Sans"/>
              </a:rPr>
              <a:t> which Feature </a:t>
            </a:r>
            <a:r>
              <a:rPr lang="de" sz="3000">
                <a:latin typeface="Open Sans"/>
                <a:ea typeface="Open Sans"/>
                <a:cs typeface="Open Sans"/>
                <a:sym typeface="Open Sans"/>
              </a:rPr>
              <a:t>separates</a:t>
            </a:r>
            <a:r>
              <a:rPr lang="de" sz="3000">
                <a:latin typeface="Open Sans"/>
                <a:ea typeface="Open Sans"/>
                <a:cs typeface="Open Sans"/>
                <a:sym typeface="Open Sans"/>
              </a:rPr>
              <a:t> the data the best. </a:t>
            </a:r>
            <a:endParaRPr sz="3000">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graphicFrame>
        <p:nvGraphicFramePr>
          <p:cNvPr id="300" name="Google Shape;300;p39"/>
          <p:cNvGraphicFramePr/>
          <p:nvPr/>
        </p:nvGraphicFramePr>
        <p:xfrm>
          <a:off x="378875" y="1020825"/>
          <a:ext cx="3000000" cy="3000000"/>
        </p:xfrm>
        <a:graphic>
          <a:graphicData uri="http://schemas.openxmlformats.org/drawingml/2006/table">
            <a:tbl>
              <a:tblPr>
                <a:noFill/>
                <a:tableStyleId>{526A0AA4-25EA-4190-A63A-3538ED0D61B8}</a:tableStyleId>
              </a:tblPr>
              <a:tblGrid>
                <a:gridCol w="989950"/>
                <a:gridCol w="989950"/>
              </a:tblGrid>
              <a:tr h="885175">
                <a:tc>
                  <a:txBody>
                    <a:bodyPr/>
                    <a:lstStyle/>
                    <a:p>
                      <a:pPr indent="0" lvl="0" marL="0" rtl="0" algn="l">
                        <a:spcBef>
                          <a:spcPts val="0"/>
                        </a:spcBef>
                        <a:spcAft>
                          <a:spcPts val="0"/>
                        </a:spcAft>
                        <a:buNone/>
                      </a:pPr>
                      <a:r>
                        <a:rPr lang="de">
                          <a:latin typeface="Open Sans"/>
                          <a:ea typeface="Open Sans"/>
                          <a:cs typeface="Open Sans"/>
                          <a:sym typeface="Open Sans"/>
                        </a:rPr>
                        <a:t>Millennial</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301" name="Google Shape;301;p39"/>
          <p:cNvSpPr/>
          <p:nvPr/>
        </p:nvSpPr>
        <p:spPr>
          <a:xfrm>
            <a:off x="4910800" y="12546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302" name="Google Shape;302;p39"/>
          <p:cNvSpPr/>
          <p:nvPr/>
        </p:nvSpPr>
        <p:spPr>
          <a:xfrm>
            <a:off x="3798125" y="27469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0		0</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03" name="Google Shape;303;p39"/>
          <p:cNvCxnSpPr/>
          <p:nvPr/>
        </p:nvCxnSpPr>
        <p:spPr>
          <a:xfrm>
            <a:off x="3947058" y="31900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304" name="Google Shape;304;p39"/>
          <p:cNvCxnSpPr>
            <a:stCxn id="301" idx="2"/>
            <a:endCxn id="302" idx="0"/>
          </p:cNvCxnSpPr>
          <p:nvPr/>
        </p:nvCxnSpPr>
        <p:spPr>
          <a:xfrm flipH="1">
            <a:off x="4756000" y="1827350"/>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305" name="Google Shape;305;p39"/>
          <p:cNvCxnSpPr>
            <a:stCxn id="301" idx="2"/>
            <a:endCxn id="306" idx="0"/>
          </p:cNvCxnSpPr>
          <p:nvPr/>
        </p:nvCxnSpPr>
        <p:spPr>
          <a:xfrm>
            <a:off x="5817100" y="1827350"/>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307" name="Google Shape;307;p39"/>
          <p:cNvSpPr txBox="1"/>
          <p:nvPr/>
        </p:nvSpPr>
        <p:spPr>
          <a:xfrm>
            <a:off x="4736575" y="20076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308" name="Google Shape;308;p39"/>
          <p:cNvSpPr txBox="1"/>
          <p:nvPr/>
        </p:nvSpPr>
        <p:spPr>
          <a:xfrm>
            <a:off x="6559600" y="20076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306" name="Google Shape;306;p39"/>
          <p:cNvSpPr/>
          <p:nvPr/>
        </p:nvSpPr>
        <p:spPr>
          <a:xfrm>
            <a:off x="5977325" y="27469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0		0</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09" name="Google Shape;309;p39"/>
          <p:cNvCxnSpPr/>
          <p:nvPr/>
        </p:nvCxnSpPr>
        <p:spPr>
          <a:xfrm>
            <a:off x="6126258" y="3190069"/>
            <a:ext cx="1542300" cy="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graphicFrame>
        <p:nvGraphicFramePr>
          <p:cNvPr id="314" name="Google Shape;314;p40"/>
          <p:cNvGraphicFramePr/>
          <p:nvPr/>
        </p:nvGraphicFramePr>
        <p:xfrm>
          <a:off x="378875" y="1020825"/>
          <a:ext cx="3000000" cy="3000000"/>
        </p:xfrm>
        <a:graphic>
          <a:graphicData uri="http://schemas.openxmlformats.org/drawingml/2006/table">
            <a:tbl>
              <a:tblPr>
                <a:noFill/>
                <a:tableStyleId>{526A0AA4-25EA-4190-A63A-3538ED0D61B8}</a:tableStyleId>
              </a:tblPr>
              <a:tblGrid>
                <a:gridCol w="989950"/>
                <a:gridCol w="989950"/>
              </a:tblGrid>
              <a:tr h="885175">
                <a:tc>
                  <a:txBody>
                    <a:bodyPr/>
                    <a:lstStyle/>
                    <a:p>
                      <a:pPr indent="0" lvl="0" marL="0" rtl="0" algn="l">
                        <a:spcBef>
                          <a:spcPts val="0"/>
                        </a:spcBef>
                        <a:spcAft>
                          <a:spcPts val="0"/>
                        </a:spcAft>
                        <a:buNone/>
                      </a:pPr>
                      <a:r>
                        <a:rPr lang="de">
                          <a:latin typeface="Open Sans"/>
                          <a:ea typeface="Open Sans"/>
                          <a:cs typeface="Open Sans"/>
                          <a:sym typeface="Open Sans"/>
                        </a:rPr>
                        <a:t>Millennial</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solidFill>
                      <a:srgbClr val="6D9EEB"/>
                    </a:solidFill>
                  </a:tcPr>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solidFill>
                      <a:srgbClr val="6D9EEB"/>
                    </a:solidFill>
                  </a:tcPr>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315" name="Google Shape;315;p40"/>
          <p:cNvSpPr/>
          <p:nvPr/>
        </p:nvSpPr>
        <p:spPr>
          <a:xfrm>
            <a:off x="4910800" y="12546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316" name="Google Shape;316;p40"/>
          <p:cNvSpPr/>
          <p:nvPr/>
        </p:nvSpPr>
        <p:spPr>
          <a:xfrm>
            <a:off x="3798125" y="27469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0		0</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17" name="Google Shape;317;p40"/>
          <p:cNvCxnSpPr/>
          <p:nvPr/>
        </p:nvCxnSpPr>
        <p:spPr>
          <a:xfrm>
            <a:off x="3947058" y="31900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318" name="Google Shape;318;p40"/>
          <p:cNvCxnSpPr>
            <a:stCxn id="315" idx="2"/>
            <a:endCxn id="316" idx="0"/>
          </p:cNvCxnSpPr>
          <p:nvPr/>
        </p:nvCxnSpPr>
        <p:spPr>
          <a:xfrm flipH="1">
            <a:off x="4756000" y="1827350"/>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319" name="Google Shape;319;p40"/>
          <p:cNvCxnSpPr>
            <a:stCxn id="315" idx="2"/>
            <a:endCxn id="320" idx="0"/>
          </p:cNvCxnSpPr>
          <p:nvPr/>
        </p:nvCxnSpPr>
        <p:spPr>
          <a:xfrm>
            <a:off x="5817100" y="1827350"/>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321" name="Google Shape;321;p40"/>
          <p:cNvSpPr txBox="1"/>
          <p:nvPr/>
        </p:nvSpPr>
        <p:spPr>
          <a:xfrm>
            <a:off x="4736575" y="20076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322" name="Google Shape;322;p40"/>
          <p:cNvSpPr txBox="1"/>
          <p:nvPr/>
        </p:nvSpPr>
        <p:spPr>
          <a:xfrm>
            <a:off x="6559600" y="20076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320" name="Google Shape;320;p40"/>
          <p:cNvSpPr/>
          <p:nvPr/>
        </p:nvSpPr>
        <p:spPr>
          <a:xfrm>
            <a:off x="5977325" y="27469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0		1</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23" name="Google Shape;323;p40"/>
          <p:cNvCxnSpPr/>
          <p:nvPr/>
        </p:nvCxnSpPr>
        <p:spPr>
          <a:xfrm>
            <a:off x="6126258" y="31900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324" name="Google Shape;324;p40"/>
          <p:cNvCxnSpPr/>
          <p:nvPr/>
        </p:nvCxnSpPr>
        <p:spPr>
          <a:xfrm>
            <a:off x="2404975" y="2116025"/>
            <a:ext cx="3875100" cy="2670600"/>
          </a:xfrm>
          <a:prstGeom prst="curvedConnector3">
            <a:avLst>
              <a:gd fmla="val 13322" name="adj1"/>
            </a:avLst>
          </a:prstGeom>
          <a:noFill/>
          <a:ln cap="flat" cmpd="sng" w="9525">
            <a:solidFill>
              <a:schemeClr val="dk2"/>
            </a:solidFill>
            <a:prstDash val="solid"/>
            <a:round/>
            <a:headEnd len="med" w="med" type="none"/>
            <a:tailEnd len="med" w="med" type="none"/>
          </a:ln>
        </p:spPr>
      </p:cxnSp>
      <p:cxnSp>
        <p:nvCxnSpPr>
          <p:cNvPr id="325" name="Google Shape;325;p40"/>
          <p:cNvCxnSpPr/>
          <p:nvPr/>
        </p:nvCxnSpPr>
        <p:spPr>
          <a:xfrm flipH="1" rot="10800000">
            <a:off x="6273750" y="3779625"/>
            <a:ext cx="809400" cy="10197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graphicFrame>
        <p:nvGraphicFramePr>
          <p:cNvPr id="330" name="Google Shape;330;p41"/>
          <p:cNvGraphicFramePr/>
          <p:nvPr/>
        </p:nvGraphicFramePr>
        <p:xfrm>
          <a:off x="378875" y="1020825"/>
          <a:ext cx="3000000" cy="3000000"/>
        </p:xfrm>
        <a:graphic>
          <a:graphicData uri="http://schemas.openxmlformats.org/drawingml/2006/table">
            <a:tbl>
              <a:tblPr>
                <a:noFill/>
                <a:tableStyleId>{526A0AA4-25EA-4190-A63A-3538ED0D61B8}</a:tableStyleId>
              </a:tblPr>
              <a:tblGrid>
                <a:gridCol w="989950"/>
                <a:gridCol w="989950"/>
              </a:tblGrid>
              <a:tr h="885175">
                <a:tc>
                  <a:txBody>
                    <a:bodyPr/>
                    <a:lstStyle/>
                    <a:p>
                      <a:pPr indent="0" lvl="0" marL="0" rtl="0" algn="l">
                        <a:spcBef>
                          <a:spcPts val="0"/>
                        </a:spcBef>
                        <a:spcAft>
                          <a:spcPts val="0"/>
                        </a:spcAft>
                        <a:buNone/>
                      </a:pPr>
                      <a:r>
                        <a:rPr lang="de">
                          <a:latin typeface="Open Sans"/>
                          <a:ea typeface="Open Sans"/>
                          <a:cs typeface="Open Sans"/>
                          <a:sym typeface="Open Sans"/>
                        </a:rPr>
                        <a:t>Millennial</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solidFill>
                      <a:srgbClr val="6D9EEB"/>
                    </a:solidFill>
                  </a:tcPr>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solidFill>
                      <a:srgbClr val="6D9EEB"/>
                    </a:solidFill>
                  </a:tcPr>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331" name="Google Shape;331;p41"/>
          <p:cNvSpPr/>
          <p:nvPr/>
        </p:nvSpPr>
        <p:spPr>
          <a:xfrm>
            <a:off x="4910800" y="12546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332" name="Google Shape;332;p41"/>
          <p:cNvSpPr/>
          <p:nvPr/>
        </p:nvSpPr>
        <p:spPr>
          <a:xfrm>
            <a:off x="3798125" y="27469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		0</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33" name="Google Shape;333;p41"/>
          <p:cNvCxnSpPr/>
          <p:nvPr/>
        </p:nvCxnSpPr>
        <p:spPr>
          <a:xfrm>
            <a:off x="3947058" y="31900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334" name="Google Shape;334;p41"/>
          <p:cNvCxnSpPr>
            <a:stCxn id="331" idx="2"/>
            <a:endCxn id="332" idx="0"/>
          </p:cNvCxnSpPr>
          <p:nvPr/>
        </p:nvCxnSpPr>
        <p:spPr>
          <a:xfrm flipH="1">
            <a:off x="4756000" y="1827350"/>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335" name="Google Shape;335;p41"/>
          <p:cNvCxnSpPr>
            <a:stCxn id="331" idx="2"/>
            <a:endCxn id="336" idx="0"/>
          </p:cNvCxnSpPr>
          <p:nvPr/>
        </p:nvCxnSpPr>
        <p:spPr>
          <a:xfrm>
            <a:off x="5817100" y="1827350"/>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337" name="Google Shape;337;p41"/>
          <p:cNvSpPr txBox="1"/>
          <p:nvPr/>
        </p:nvSpPr>
        <p:spPr>
          <a:xfrm>
            <a:off x="4736575" y="20076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338" name="Google Shape;338;p41"/>
          <p:cNvSpPr txBox="1"/>
          <p:nvPr/>
        </p:nvSpPr>
        <p:spPr>
          <a:xfrm>
            <a:off x="6559600" y="20076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336" name="Google Shape;336;p41"/>
          <p:cNvSpPr/>
          <p:nvPr/>
        </p:nvSpPr>
        <p:spPr>
          <a:xfrm>
            <a:off x="5977325" y="27469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0		1</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39" name="Google Shape;339;p41"/>
          <p:cNvCxnSpPr/>
          <p:nvPr/>
        </p:nvCxnSpPr>
        <p:spPr>
          <a:xfrm>
            <a:off x="6126258" y="31900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340" name="Google Shape;340;p41"/>
          <p:cNvCxnSpPr/>
          <p:nvPr/>
        </p:nvCxnSpPr>
        <p:spPr>
          <a:xfrm>
            <a:off x="2468700" y="2555825"/>
            <a:ext cx="1402200" cy="962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 name="Shape 65"/>
        <p:cNvGrpSpPr/>
        <p:nvPr/>
      </p:nvGrpSpPr>
      <p:grpSpPr>
        <a:xfrm>
          <a:off x="0" y="0"/>
          <a:ext cx="0" cy="0"/>
          <a:chOff x="0" y="0"/>
          <a:chExt cx="0" cy="0"/>
        </a:xfrm>
      </p:grpSpPr>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68" name="Google Shape;68;p15"/>
          <p:cNvPicPr preferRelativeResize="0"/>
          <p:nvPr/>
        </p:nvPicPr>
        <p:blipFill>
          <a:blip r:embed="rId3">
            <a:alphaModFix/>
          </a:blip>
          <a:stretch>
            <a:fillRect/>
          </a:stretch>
        </p:blipFill>
        <p:spPr>
          <a:xfrm>
            <a:off x="976693" y="0"/>
            <a:ext cx="7190613" cy="51435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4" name="Shape 344"/>
        <p:cNvGrpSpPr/>
        <p:nvPr/>
      </p:nvGrpSpPr>
      <p:grpSpPr>
        <a:xfrm>
          <a:off x="0" y="0"/>
          <a:ext cx="0" cy="0"/>
          <a:chOff x="0" y="0"/>
          <a:chExt cx="0" cy="0"/>
        </a:xfrm>
      </p:grpSpPr>
      <p:graphicFrame>
        <p:nvGraphicFramePr>
          <p:cNvPr id="345" name="Google Shape;345;p42"/>
          <p:cNvGraphicFramePr/>
          <p:nvPr/>
        </p:nvGraphicFramePr>
        <p:xfrm>
          <a:off x="378875" y="1020825"/>
          <a:ext cx="3000000" cy="3000000"/>
        </p:xfrm>
        <a:graphic>
          <a:graphicData uri="http://schemas.openxmlformats.org/drawingml/2006/table">
            <a:tbl>
              <a:tblPr>
                <a:noFill/>
                <a:tableStyleId>{526A0AA4-25EA-4190-A63A-3538ED0D61B8}</a:tableStyleId>
              </a:tblPr>
              <a:tblGrid>
                <a:gridCol w="989950"/>
                <a:gridCol w="989950"/>
              </a:tblGrid>
              <a:tr h="885175">
                <a:tc>
                  <a:txBody>
                    <a:bodyPr/>
                    <a:lstStyle/>
                    <a:p>
                      <a:pPr indent="0" lvl="0" marL="0" rtl="0" algn="l">
                        <a:spcBef>
                          <a:spcPts val="0"/>
                        </a:spcBef>
                        <a:spcAft>
                          <a:spcPts val="0"/>
                        </a:spcAft>
                        <a:buNone/>
                      </a:pPr>
                      <a:r>
                        <a:rPr lang="de">
                          <a:latin typeface="Open Sans"/>
                          <a:ea typeface="Open Sans"/>
                          <a:cs typeface="Open Sans"/>
                          <a:sym typeface="Open Sans"/>
                        </a:rPr>
                        <a:t>Millennial</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solidFill>
                      <a:srgbClr val="6D9EEB"/>
                    </a:solidFill>
                  </a:tcPr>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solidFill>
                      <a:srgbClr val="6D9EEB"/>
                    </a:solidFill>
                  </a:tcPr>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346" name="Google Shape;346;p42"/>
          <p:cNvSpPr/>
          <p:nvPr/>
        </p:nvSpPr>
        <p:spPr>
          <a:xfrm>
            <a:off x="4910800" y="12546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347" name="Google Shape;347;p42"/>
          <p:cNvSpPr/>
          <p:nvPr/>
        </p:nvSpPr>
        <p:spPr>
          <a:xfrm>
            <a:off x="3798125" y="27469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		1</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48" name="Google Shape;348;p42"/>
          <p:cNvCxnSpPr/>
          <p:nvPr/>
        </p:nvCxnSpPr>
        <p:spPr>
          <a:xfrm>
            <a:off x="3947058" y="31900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349" name="Google Shape;349;p42"/>
          <p:cNvCxnSpPr>
            <a:stCxn id="346" idx="2"/>
            <a:endCxn id="347" idx="0"/>
          </p:cNvCxnSpPr>
          <p:nvPr/>
        </p:nvCxnSpPr>
        <p:spPr>
          <a:xfrm flipH="1">
            <a:off x="4756000" y="1827350"/>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350" name="Google Shape;350;p42"/>
          <p:cNvCxnSpPr>
            <a:stCxn id="346" idx="2"/>
            <a:endCxn id="351" idx="0"/>
          </p:cNvCxnSpPr>
          <p:nvPr/>
        </p:nvCxnSpPr>
        <p:spPr>
          <a:xfrm>
            <a:off x="5817100" y="1827350"/>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352" name="Google Shape;352;p42"/>
          <p:cNvSpPr txBox="1"/>
          <p:nvPr/>
        </p:nvSpPr>
        <p:spPr>
          <a:xfrm>
            <a:off x="4736575" y="20076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353" name="Google Shape;353;p42"/>
          <p:cNvSpPr txBox="1"/>
          <p:nvPr/>
        </p:nvSpPr>
        <p:spPr>
          <a:xfrm>
            <a:off x="6559600" y="20076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351" name="Google Shape;351;p42"/>
          <p:cNvSpPr/>
          <p:nvPr/>
        </p:nvSpPr>
        <p:spPr>
          <a:xfrm>
            <a:off x="5977325" y="27469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0		1</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54" name="Google Shape;354;p42"/>
          <p:cNvCxnSpPr/>
          <p:nvPr/>
        </p:nvCxnSpPr>
        <p:spPr>
          <a:xfrm>
            <a:off x="6126258" y="31900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355" name="Google Shape;355;p42"/>
          <p:cNvCxnSpPr/>
          <p:nvPr/>
        </p:nvCxnSpPr>
        <p:spPr>
          <a:xfrm>
            <a:off x="2404975" y="3199550"/>
            <a:ext cx="2224500" cy="38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graphicFrame>
        <p:nvGraphicFramePr>
          <p:cNvPr id="360" name="Google Shape;360;p43"/>
          <p:cNvGraphicFramePr/>
          <p:nvPr/>
        </p:nvGraphicFramePr>
        <p:xfrm>
          <a:off x="378875" y="1020825"/>
          <a:ext cx="3000000" cy="3000000"/>
        </p:xfrm>
        <a:graphic>
          <a:graphicData uri="http://schemas.openxmlformats.org/drawingml/2006/table">
            <a:tbl>
              <a:tblPr>
                <a:noFill/>
                <a:tableStyleId>{526A0AA4-25EA-4190-A63A-3538ED0D61B8}</a:tableStyleId>
              </a:tblPr>
              <a:tblGrid>
                <a:gridCol w="989950"/>
                <a:gridCol w="989950"/>
              </a:tblGrid>
              <a:tr h="885175">
                <a:tc>
                  <a:txBody>
                    <a:bodyPr/>
                    <a:lstStyle/>
                    <a:p>
                      <a:pPr indent="0" lvl="0" marL="0" rtl="0" algn="l">
                        <a:spcBef>
                          <a:spcPts val="0"/>
                        </a:spcBef>
                        <a:spcAft>
                          <a:spcPts val="0"/>
                        </a:spcAft>
                        <a:buNone/>
                      </a:pPr>
                      <a:r>
                        <a:rPr lang="de">
                          <a:latin typeface="Open Sans"/>
                          <a:ea typeface="Open Sans"/>
                          <a:cs typeface="Open Sans"/>
                          <a:sym typeface="Open Sans"/>
                        </a:rPr>
                        <a:t>Millennial</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42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solidFill>
                      <a:srgbClr val="6D9EEB"/>
                    </a:solidFill>
                  </a:tcPr>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solidFill>
                      <a:srgbClr val="6D9EEB"/>
                    </a:solidFill>
                  </a:tcPr>
                </a:tc>
              </a:tr>
            </a:tbl>
          </a:graphicData>
        </a:graphic>
      </p:graphicFrame>
      <p:sp>
        <p:nvSpPr>
          <p:cNvPr id="361" name="Google Shape;361;p43"/>
          <p:cNvSpPr/>
          <p:nvPr/>
        </p:nvSpPr>
        <p:spPr>
          <a:xfrm>
            <a:off x="4910800" y="12546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362" name="Google Shape;362;p43"/>
          <p:cNvSpPr/>
          <p:nvPr/>
        </p:nvSpPr>
        <p:spPr>
          <a:xfrm>
            <a:off x="3798125" y="27469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63" name="Google Shape;363;p43"/>
          <p:cNvCxnSpPr/>
          <p:nvPr/>
        </p:nvCxnSpPr>
        <p:spPr>
          <a:xfrm>
            <a:off x="3947058" y="31900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364" name="Google Shape;364;p43"/>
          <p:cNvCxnSpPr>
            <a:stCxn id="361" idx="2"/>
            <a:endCxn id="362" idx="0"/>
          </p:cNvCxnSpPr>
          <p:nvPr/>
        </p:nvCxnSpPr>
        <p:spPr>
          <a:xfrm flipH="1">
            <a:off x="4756000" y="1827350"/>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365" name="Google Shape;365;p43"/>
          <p:cNvCxnSpPr>
            <a:stCxn id="361" idx="2"/>
            <a:endCxn id="366" idx="0"/>
          </p:cNvCxnSpPr>
          <p:nvPr/>
        </p:nvCxnSpPr>
        <p:spPr>
          <a:xfrm>
            <a:off x="5817100" y="1827350"/>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367" name="Google Shape;367;p43"/>
          <p:cNvSpPr txBox="1"/>
          <p:nvPr/>
        </p:nvSpPr>
        <p:spPr>
          <a:xfrm>
            <a:off x="4736575" y="20076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368" name="Google Shape;368;p43"/>
          <p:cNvSpPr txBox="1"/>
          <p:nvPr/>
        </p:nvSpPr>
        <p:spPr>
          <a:xfrm>
            <a:off x="6559600" y="20076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366" name="Google Shape;366;p43"/>
          <p:cNvSpPr/>
          <p:nvPr/>
        </p:nvSpPr>
        <p:spPr>
          <a:xfrm>
            <a:off x="5977325" y="27469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39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69" name="Google Shape;369;p43"/>
          <p:cNvCxnSpPr/>
          <p:nvPr/>
        </p:nvCxnSpPr>
        <p:spPr>
          <a:xfrm>
            <a:off x="6126258" y="3190069"/>
            <a:ext cx="1542300" cy="0"/>
          </a:xfrm>
          <a:prstGeom prst="straightConnector1">
            <a:avLst/>
          </a:prstGeom>
          <a:noFill/>
          <a:ln cap="flat" cmpd="sng" w="38100">
            <a:solidFill>
              <a:srgbClr val="000000"/>
            </a:solidFill>
            <a:prstDash val="solid"/>
            <a:round/>
            <a:headEnd len="med" w="med" type="none"/>
            <a:tailEnd len="med" w="med" type="none"/>
          </a:ln>
        </p:spPr>
      </p:cxnSp>
      <p:sp>
        <p:nvSpPr>
          <p:cNvPr id="370" name="Google Shape;370;p43"/>
          <p:cNvSpPr txBox="1"/>
          <p:nvPr/>
        </p:nvSpPr>
        <p:spPr>
          <a:xfrm>
            <a:off x="3634500" y="4093025"/>
            <a:ext cx="47028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Not bad, but not Perfect.</a:t>
            </a:r>
            <a:endParaRPr b="1" sz="2400">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4" name="Shape 374"/>
        <p:cNvGrpSpPr/>
        <p:nvPr/>
      </p:nvGrpSpPr>
      <p:grpSpPr>
        <a:xfrm>
          <a:off x="0" y="0"/>
          <a:ext cx="0" cy="0"/>
          <a:chOff x="0" y="0"/>
          <a:chExt cx="0" cy="0"/>
        </a:xfrm>
      </p:grpSpPr>
      <p:sp>
        <p:nvSpPr>
          <p:cNvPr id="375" name="Google Shape;375;p44"/>
          <p:cNvSpPr/>
          <p:nvPr/>
        </p:nvSpPr>
        <p:spPr>
          <a:xfrm>
            <a:off x="1253200" y="11544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376" name="Google Shape;376;p44"/>
          <p:cNvSpPr/>
          <p:nvPr/>
        </p:nvSpPr>
        <p:spPr>
          <a:xfrm>
            <a:off x="140525" y="264667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77" name="Google Shape;377;p44"/>
          <p:cNvCxnSpPr/>
          <p:nvPr/>
        </p:nvCxnSpPr>
        <p:spPr>
          <a:xfrm>
            <a:off x="289458" y="3089844"/>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378" name="Google Shape;378;p44"/>
          <p:cNvCxnSpPr>
            <a:stCxn id="375" idx="2"/>
            <a:endCxn id="376" idx="0"/>
          </p:cNvCxnSpPr>
          <p:nvPr/>
        </p:nvCxnSpPr>
        <p:spPr>
          <a:xfrm flipH="1">
            <a:off x="1098400" y="1727125"/>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379" name="Google Shape;379;p44"/>
          <p:cNvCxnSpPr>
            <a:stCxn id="375" idx="2"/>
            <a:endCxn id="380" idx="0"/>
          </p:cNvCxnSpPr>
          <p:nvPr/>
        </p:nvCxnSpPr>
        <p:spPr>
          <a:xfrm>
            <a:off x="2159500" y="1727125"/>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381" name="Google Shape;381;p44"/>
          <p:cNvSpPr txBox="1"/>
          <p:nvPr/>
        </p:nvSpPr>
        <p:spPr>
          <a:xfrm>
            <a:off x="1078975" y="190745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382" name="Google Shape;382;p44"/>
          <p:cNvSpPr txBox="1"/>
          <p:nvPr/>
        </p:nvSpPr>
        <p:spPr>
          <a:xfrm>
            <a:off x="2902000" y="190745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380" name="Google Shape;380;p44"/>
          <p:cNvSpPr/>
          <p:nvPr/>
        </p:nvSpPr>
        <p:spPr>
          <a:xfrm>
            <a:off x="2319725" y="264667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39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83" name="Google Shape;383;p44"/>
          <p:cNvCxnSpPr/>
          <p:nvPr/>
        </p:nvCxnSpPr>
        <p:spPr>
          <a:xfrm>
            <a:off x="2468658" y="3089844"/>
            <a:ext cx="1542300" cy="0"/>
          </a:xfrm>
          <a:prstGeom prst="straightConnector1">
            <a:avLst/>
          </a:prstGeom>
          <a:noFill/>
          <a:ln cap="flat" cmpd="sng" w="38100">
            <a:solidFill>
              <a:srgbClr val="000000"/>
            </a:solidFill>
            <a:prstDash val="solid"/>
            <a:round/>
            <a:headEnd len="med" w="med" type="none"/>
            <a:tailEnd len="med" w="med" type="none"/>
          </a:ln>
        </p:spPr>
      </p:cxnSp>
      <p:sp>
        <p:nvSpPr>
          <p:cNvPr id="384" name="Google Shape;384;p44"/>
          <p:cNvSpPr/>
          <p:nvPr/>
        </p:nvSpPr>
        <p:spPr>
          <a:xfrm>
            <a:off x="5835875" y="1146501"/>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385" name="Google Shape;385;p44"/>
          <p:cNvSpPr/>
          <p:nvPr/>
        </p:nvSpPr>
        <p:spPr>
          <a:xfrm>
            <a:off x="4723200" y="2638751"/>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139		 0</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86" name="Google Shape;386;p44"/>
          <p:cNvCxnSpPr/>
          <p:nvPr/>
        </p:nvCxnSpPr>
        <p:spPr>
          <a:xfrm>
            <a:off x="4872133" y="3081920"/>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387" name="Google Shape;387;p44"/>
          <p:cNvCxnSpPr>
            <a:stCxn id="384" idx="2"/>
            <a:endCxn id="385" idx="0"/>
          </p:cNvCxnSpPr>
          <p:nvPr/>
        </p:nvCxnSpPr>
        <p:spPr>
          <a:xfrm flipH="1">
            <a:off x="5681075" y="1719201"/>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388" name="Google Shape;388;p44"/>
          <p:cNvCxnSpPr>
            <a:stCxn id="384" idx="2"/>
            <a:endCxn id="389" idx="0"/>
          </p:cNvCxnSpPr>
          <p:nvPr/>
        </p:nvCxnSpPr>
        <p:spPr>
          <a:xfrm>
            <a:off x="6742175" y="1719201"/>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390" name="Google Shape;390;p44"/>
          <p:cNvSpPr txBox="1"/>
          <p:nvPr/>
        </p:nvSpPr>
        <p:spPr>
          <a:xfrm>
            <a:off x="5661650" y="1899526"/>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391" name="Google Shape;391;p44"/>
          <p:cNvSpPr txBox="1"/>
          <p:nvPr/>
        </p:nvSpPr>
        <p:spPr>
          <a:xfrm>
            <a:off x="7484675" y="1899526"/>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389" name="Google Shape;389;p44"/>
          <p:cNvSpPr/>
          <p:nvPr/>
        </p:nvSpPr>
        <p:spPr>
          <a:xfrm>
            <a:off x="6902400" y="2638751"/>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0		 73</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392" name="Google Shape;392;p44"/>
          <p:cNvCxnSpPr/>
          <p:nvPr/>
        </p:nvCxnSpPr>
        <p:spPr>
          <a:xfrm>
            <a:off x="7051333" y="3081920"/>
            <a:ext cx="1542300" cy="0"/>
          </a:xfrm>
          <a:prstGeom prst="straightConnector1">
            <a:avLst/>
          </a:prstGeom>
          <a:noFill/>
          <a:ln cap="flat" cmpd="sng" w="38100">
            <a:solidFill>
              <a:srgbClr val="000000"/>
            </a:solidFill>
            <a:prstDash val="solid"/>
            <a:round/>
            <a:headEnd len="med" w="med" type="none"/>
            <a:tailEnd len="med" w="med" type="none"/>
          </a:ln>
        </p:spPr>
      </p:cxnSp>
      <p:sp>
        <p:nvSpPr>
          <p:cNvPr id="393" name="Google Shape;393;p44"/>
          <p:cNvSpPr txBox="1"/>
          <p:nvPr/>
        </p:nvSpPr>
        <p:spPr>
          <a:xfrm>
            <a:off x="1583450" y="3990125"/>
            <a:ext cx="16494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Not bad</a:t>
            </a:r>
            <a:endParaRPr b="1" sz="2400">
              <a:latin typeface="Open Sans"/>
              <a:ea typeface="Open Sans"/>
              <a:cs typeface="Open Sans"/>
              <a:sym typeface="Open Sans"/>
            </a:endParaRPr>
          </a:p>
        </p:txBody>
      </p:sp>
      <p:sp>
        <p:nvSpPr>
          <p:cNvPr id="394" name="Google Shape;394;p44"/>
          <p:cNvSpPr txBox="1"/>
          <p:nvPr/>
        </p:nvSpPr>
        <p:spPr>
          <a:xfrm>
            <a:off x="6069875" y="4055425"/>
            <a:ext cx="16494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Perfect</a:t>
            </a:r>
            <a:endParaRPr b="1" sz="2400">
              <a:latin typeface="Open Sans"/>
              <a:ea typeface="Open Sans"/>
              <a:cs typeface="Open Sans"/>
              <a:sym typeface="Open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8" name="Shape 398"/>
        <p:cNvGrpSpPr/>
        <p:nvPr/>
      </p:nvGrpSpPr>
      <p:grpSpPr>
        <a:xfrm>
          <a:off x="0" y="0"/>
          <a:ext cx="0" cy="0"/>
          <a:chOff x="0" y="0"/>
          <a:chExt cx="0" cy="0"/>
        </a:xfrm>
      </p:grpSpPr>
      <p:sp>
        <p:nvSpPr>
          <p:cNvPr id="399" name="Google Shape;399;p45"/>
          <p:cNvSpPr/>
          <p:nvPr/>
        </p:nvSpPr>
        <p:spPr>
          <a:xfrm>
            <a:off x="1253200" y="11544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400" name="Google Shape;400;p45"/>
          <p:cNvSpPr/>
          <p:nvPr/>
        </p:nvSpPr>
        <p:spPr>
          <a:xfrm>
            <a:off x="140525" y="264667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solidFill>
                  <a:srgbClr val="FF0000"/>
                </a:solidFill>
                <a:latin typeface="Open Sans"/>
                <a:ea typeface="Open Sans"/>
                <a:cs typeface="Open Sans"/>
                <a:sym typeface="Open Sans"/>
              </a:rPr>
              <a:t>34</a:t>
            </a:r>
            <a:r>
              <a:rPr b="1" lang="de">
                <a:latin typeface="Open Sans"/>
                <a:ea typeface="Open Sans"/>
                <a:cs typeface="Open Sans"/>
                <a:sym typeface="Open Sans"/>
              </a:rPr>
              <a:t>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01" name="Google Shape;401;p45"/>
          <p:cNvCxnSpPr/>
          <p:nvPr/>
        </p:nvCxnSpPr>
        <p:spPr>
          <a:xfrm>
            <a:off x="289458" y="3089844"/>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402" name="Google Shape;402;p45"/>
          <p:cNvCxnSpPr>
            <a:stCxn id="399" idx="2"/>
            <a:endCxn id="400" idx="0"/>
          </p:cNvCxnSpPr>
          <p:nvPr/>
        </p:nvCxnSpPr>
        <p:spPr>
          <a:xfrm flipH="1">
            <a:off x="1098400" y="1727125"/>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403" name="Google Shape;403;p45"/>
          <p:cNvCxnSpPr>
            <a:stCxn id="399" idx="2"/>
            <a:endCxn id="404" idx="0"/>
          </p:cNvCxnSpPr>
          <p:nvPr/>
        </p:nvCxnSpPr>
        <p:spPr>
          <a:xfrm>
            <a:off x="2159500" y="1727125"/>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405" name="Google Shape;405;p45"/>
          <p:cNvSpPr txBox="1"/>
          <p:nvPr/>
        </p:nvSpPr>
        <p:spPr>
          <a:xfrm>
            <a:off x="1078975" y="190745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406" name="Google Shape;406;p45"/>
          <p:cNvSpPr txBox="1"/>
          <p:nvPr/>
        </p:nvSpPr>
        <p:spPr>
          <a:xfrm>
            <a:off x="2902000" y="190745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404" name="Google Shape;404;p45"/>
          <p:cNvSpPr/>
          <p:nvPr/>
        </p:nvSpPr>
        <p:spPr>
          <a:xfrm>
            <a:off x="2319725" y="264667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a:t>
            </a:r>
            <a:r>
              <a:rPr b="1" lang="de">
                <a:solidFill>
                  <a:srgbClr val="FF0000"/>
                </a:solidFill>
                <a:latin typeface="Open Sans"/>
                <a:ea typeface="Open Sans"/>
                <a:cs typeface="Open Sans"/>
                <a:sym typeface="Open Sans"/>
              </a:rPr>
              <a:t>39</a:t>
            </a:r>
            <a:endParaRPr b="1">
              <a:solidFill>
                <a:srgbClr val="FF0000"/>
              </a:solidFill>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07" name="Google Shape;407;p45"/>
          <p:cNvCxnSpPr/>
          <p:nvPr/>
        </p:nvCxnSpPr>
        <p:spPr>
          <a:xfrm>
            <a:off x="2468658" y="3089844"/>
            <a:ext cx="1542300" cy="0"/>
          </a:xfrm>
          <a:prstGeom prst="straightConnector1">
            <a:avLst/>
          </a:prstGeom>
          <a:noFill/>
          <a:ln cap="flat" cmpd="sng" w="38100">
            <a:solidFill>
              <a:srgbClr val="000000"/>
            </a:solidFill>
            <a:prstDash val="solid"/>
            <a:round/>
            <a:headEnd len="med" w="med" type="none"/>
            <a:tailEnd len="med" w="med" type="none"/>
          </a:ln>
        </p:spPr>
      </p:cxnSp>
      <p:sp>
        <p:nvSpPr>
          <p:cNvPr id="408" name="Google Shape;408;p45"/>
          <p:cNvSpPr/>
          <p:nvPr/>
        </p:nvSpPr>
        <p:spPr>
          <a:xfrm>
            <a:off x="5835875" y="1146501"/>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409" name="Google Shape;409;p45"/>
          <p:cNvSpPr/>
          <p:nvPr/>
        </p:nvSpPr>
        <p:spPr>
          <a:xfrm>
            <a:off x="4723200" y="2638751"/>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solidFill>
                  <a:srgbClr val="38761D"/>
                </a:solidFill>
                <a:latin typeface="Open Sans"/>
                <a:ea typeface="Open Sans"/>
                <a:cs typeface="Open Sans"/>
                <a:sym typeface="Open Sans"/>
              </a:rPr>
              <a:t>139	</a:t>
            </a:r>
            <a:r>
              <a:rPr b="1" lang="de">
                <a:latin typeface="Open Sans"/>
                <a:ea typeface="Open Sans"/>
                <a:cs typeface="Open Sans"/>
                <a:sym typeface="Open Sans"/>
              </a:rPr>
              <a:t>	 </a:t>
            </a:r>
            <a:r>
              <a:rPr b="1" lang="de">
                <a:solidFill>
                  <a:srgbClr val="274E13"/>
                </a:solidFill>
                <a:latin typeface="Open Sans"/>
                <a:ea typeface="Open Sans"/>
                <a:cs typeface="Open Sans"/>
                <a:sym typeface="Open Sans"/>
              </a:rPr>
              <a:t>0</a:t>
            </a:r>
            <a:endParaRPr b="1">
              <a:solidFill>
                <a:srgbClr val="274E13"/>
              </a:solidFill>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10" name="Google Shape;410;p45"/>
          <p:cNvCxnSpPr/>
          <p:nvPr/>
        </p:nvCxnSpPr>
        <p:spPr>
          <a:xfrm>
            <a:off x="4872133" y="3081920"/>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411" name="Google Shape;411;p45"/>
          <p:cNvCxnSpPr>
            <a:stCxn id="408" idx="2"/>
            <a:endCxn id="409" idx="0"/>
          </p:cNvCxnSpPr>
          <p:nvPr/>
        </p:nvCxnSpPr>
        <p:spPr>
          <a:xfrm flipH="1">
            <a:off x="5681075" y="1719201"/>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412" name="Google Shape;412;p45"/>
          <p:cNvCxnSpPr>
            <a:stCxn id="408" idx="2"/>
            <a:endCxn id="413" idx="0"/>
          </p:cNvCxnSpPr>
          <p:nvPr/>
        </p:nvCxnSpPr>
        <p:spPr>
          <a:xfrm>
            <a:off x="6742175" y="1719201"/>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414" name="Google Shape;414;p45"/>
          <p:cNvSpPr txBox="1"/>
          <p:nvPr/>
        </p:nvSpPr>
        <p:spPr>
          <a:xfrm>
            <a:off x="5661650" y="1899526"/>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415" name="Google Shape;415;p45"/>
          <p:cNvSpPr txBox="1"/>
          <p:nvPr/>
        </p:nvSpPr>
        <p:spPr>
          <a:xfrm>
            <a:off x="7484675" y="1899526"/>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413" name="Google Shape;413;p45"/>
          <p:cNvSpPr/>
          <p:nvPr/>
        </p:nvSpPr>
        <p:spPr>
          <a:xfrm>
            <a:off x="6902400" y="2638751"/>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solidFill>
                  <a:srgbClr val="274E13"/>
                </a:solidFill>
                <a:latin typeface="Open Sans"/>
                <a:ea typeface="Open Sans"/>
                <a:cs typeface="Open Sans"/>
                <a:sym typeface="Open Sans"/>
              </a:rPr>
              <a:t>0</a:t>
            </a:r>
            <a:r>
              <a:rPr b="1" lang="de">
                <a:latin typeface="Open Sans"/>
                <a:ea typeface="Open Sans"/>
                <a:cs typeface="Open Sans"/>
                <a:sym typeface="Open Sans"/>
              </a:rPr>
              <a:t>		 </a:t>
            </a:r>
            <a:r>
              <a:rPr b="1" lang="de">
                <a:solidFill>
                  <a:srgbClr val="274E13"/>
                </a:solidFill>
                <a:latin typeface="Open Sans"/>
                <a:ea typeface="Open Sans"/>
                <a:cs typeface="Open Sans"/>
                <a:sym typeface="Open Sans"/>
              </a:rPr>
              <a:t>73</a:t>
            </a:r>
            <a:endParaRPr b="1">
              <a:solidFill>
                <a:srgbClr val="274E13"/>
              </a:solidFill>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16" name="Google Shape;416;p45"/>
          <p:cNvCxnSpPr/>
          <p:nvPr/>
        </p:nvCxnSpPr>
        <p:spPr>
          <a:xfrm>
            <a:off x="7051333" y="3081920"/>
            <a:ext cx="1542300" cy="0"/>
          </a:xfrm>
          <a:prstGeom prst="straightConnector1">
            <a:avLst/>
          </a:prstGeom>
          <a:noFill/>
          <a:ln cap="flat" cmpd="sng" w="38100">
            <a:solidFill>
              <a:srgbClr val="000000"/>
            </a:solidFill>
            <a:prstDash val="solid"/>
            <a:round/>
            <a:headEnd len="med" w="med" type="none"/>
            <a:tailEnd len="med" w="med" type="none"/>
          </a:ln>
        </p:spPr>
      </p:cxnSp>
      <p:sp>
        <p:nvSpPr>
          <p:cNvPr id="417" name="Google Shape;417;p45"/>
          <p:cNvSpPr txBox="1"/>
          <p:nvPr/>
        </p:nvSpPr>
        <p:spPr>
          <a:xfrm>
            <a:off x="1583450" y="3990125"/>
            <a:ext cx="16494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Not bad</a:t>
            </a:r>
            <a:endParaRPr b="1" sz="2400">
              <a:latin typeface="Open Sans"/>
              <a:ea typeface="Open Sans"/>
              <a:cs typeface="Open Sans"/>
              <a:sym typeface="Open Sans"/>
            </a:endParaRPr>
          </a:p>
        </p:txBody>
      </p:sp>
      <p:sp>
        <p:nvSpPr>
          <p:cNvPr id="418" name="Google Shape;418;p45"/>
          <p:cNvSpPr txBox="1"/>
          <p:nvPr/>
        </p:nvSpPr>
        <p:spPr>
          <a:xfrm>
            <a:off x="6069875" y="4055425"/>
            <a:ext cx="1649400" cy="71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Perfect</a:t>
            </a:r>
            <a:endParaRPr b="1" sz="2400">
              <a:latin typeface="Open Sans"/>
              <a:ea typeface="Open Sans"/>
              <a:cs typeface="Open Sans"/>
              <a:sym typeface="Open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6"/>
          <p:cNvSpPr txBox="1"/>
          <p:nvPr>
            <p:ph type="title"/>
          </p:nvPr>
        </p:nvSpPr>
        <p:spPr>
          <a:xfrm>
            <a:off x="311700" y="1379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4800">
                <a:latin typeface="Open Sans"/>
                <a:ea typeface="Open Sans"/>
                <a:cs typeface="Open Sans"/>
                <a:sym typeface="Open Sans"/>
              </a:rPr>
              <a:t>You don’t have to be </a:t>
            </a:r>
            <a:r>
              <a:rPr b="1" lang="de" sz="4800">
                <a:latin typeface="Open Sans"/>
                <a:ea typeface="Open Sans"/>
                <a:cs typeface="Open Sans"/>
                <a:sym typeface="Open Sans"/>
              </a:rPr>
              <a:t>perfect</a:t>
            </a:r>
            <a:r>
              <a:rPr lang="de" sz="4800">
                <a:latin typeface="Open Sans"/>
                <a:ea typeface="Open Sans"/>
                <a:cs typeface="Open Sans"/>
                <a:sym typeface="Open Sans"/>
              </a:rPr>
              <a:t>,</a:t>
            </a:r>
            <a:endParaRPr sz="4800">
              <a:latin typeface="Open Sans"/>
              <a:ea typeface="Open Sans"/>
              <a:cs typeface="Open Sans"/>
              <a:sym typeface="Open Sans"/>
            </a:endParaRPr>
          </a:p>
          <a:p>
            <a:pPr indent="0" lvl="0" marL="0" rtl="0" algn="l">
              <a:spcBef>
                <a:spcPts val="0"/>
              </a:spcBef>
              <a:spcAft>
                <a:spcPts val="0"/>
              </a:spcAft>
              <a:buNone/>
            </a:pPr>
            <a:r>
              <a:rPr lang="de" sz="4800">
                <a:latin typeface="Open Sans"/>
                <a:ea typeface="Open Sans"/>
                <a:cs typeface="Open Sans"/>
                <a:sym typeface="Open Sans"/>
              </a:rPr>
              <a:t>just </a:t>
            </a:r>
            <a:r>
              <a:rPr b="1" lang="de" sz="4800">
                <a:latin typeface="Open Sans"/>
                <a:ea typeface="Open Sans"/>
                <a:cs typeface="Open Sans"/>
                <a:sym typeface="Open Sans"/>
              </a:rPr>
              <a:t>better</a:t>
            </a:r>
            <a:r>
              <a:rPr lang="de" sz="4800">
                <a:latin typeface="Open Sans"/>
                <a:ea typeface="Open Sans"/>
                <a:cs typeface="Open Sans"/>
                <a:sym typeface="Open Sans"/>
              </a:rPr>
              <a:t> than your </a:t>
            </a:r>
            <a:r>
              <a:rPr b="1" lang="de" sz="4800">
                <a:latin typeface="Open Sans"/>
                <a:ea typeface="Open Sans"/>
                <a:cs typeface="Open Sans"/>
                <a:sym typeface="Open Sans"/>
              </a:rPr>
              <a:t>competitors</a:t>
            </a:r>
            <a:r>
              <a:rPr lang="de" sz="4800">
                <a:latin typeface="Open Sans"/>
                <a:ea typeface="Open Sans"/>
                <a:cs typeface="Open Sans"/>
                <a:sym typeface="Open Sans"/>
              </a:rPr>
              <a:t>. </a:t>
            </a:r>
            <a:endParaRPr sz="4800">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sp>
        <p:nvSpPr>
          <p:cNvPr id="428" name="Google Shape;428;p47"/>
          <p:cNvSpPr txBox="1"/>
          <p:nvPr>
            <p:ph type="title"/>
          </p:nvPr>
        </p:nvSpPr>
        <p:spPr>
          <a:xfrm>
            <a:off x="311700" y="13792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4800">
                <a:latin typeface="Open Sans"/>
                <a:ea typeface="Open Sans"/>
                <a:cs typeface="Open Sans"/>
                <a:sym typeface="Open Sans"/>
              </a:rPr>
              <a:t>You don’t have to be </a:t>
            </a:r>
            <a:r>
              <a:rPr b="1" lang="de" sz="4800">
                <a:latin typeface="Open Sans"/>
                <a:ea typeface="Open Sans"/>
                <a:cs typeface="Open Sans"/>
                <a:sym typeface="Open Sans"/>
              </a:rPr>
              <a:t>perfect</a:t>
            </a:r>
            <a:r>
              <a:rPr lang="de" sz="4800">
                <a:latin typeface="Open Sans"/>
                <a:ea typeface="Open Sans"/>
                <a:cs typeface="Open Sans"/>
                <a:sym typeface="Open Sans"/>
              </a:rPr>
              <a:t>,</a:t>
            </a:r>
            <a:endParaRPr sz="4800">
              <a:latin typeface="Open Sans"/>
              <a:ea typeface="Open Sans"/>
              <a:cs typeface="Open Sans"/>
              <a:sym typeface="Open Sans"/>
            </a:endParaRPr>
          </a:p>
          <a:p>
            <a:pPr indent="0" lvl="0" marL="0" rtl="0" algn="l">
              <a:spcBef>
                <a:spcPts val="0"/>
              </a:spcBef>
              <a:spcAft>
                <a:spcPts val="0"/>
              </a:spcAft>
              <a:buNone/>
            </a:pPr>
            <a:r>
              <a:rPr lang="de" sz="4800">
                <a:latin typeface="Open Sans"/>
                <a:ea typeface="Open Sans"/>
                <a:cs typeface="Open Sans"/>
                <a:sym typeface="Open Sans"/>
              </a:rPr>
              <a:t>just </a:t>
            </a:r>
            <a:r>
              <a:rPr b="1" lang="de" sz="4800">
                <a:latin typeface="Open Sans"/>
                <a:ea typeface="Open Sans"/>
                <a:cs typeface="Open Sans"/>
                <a:sym typeface="Open Sans"/>
              </a:rPr>
              <a:t>better</a:t>
            </a:r>
            <a:r>
              <a:rPr lang="de" sz="4800">
                <a:latin typeface="Open Sans"/>
                <a:ea typeface="Open Sans"/>
                <a:cs typeface="Open Sans"/>
                <a:sym typeface="Open Sans"/>
              </a:rPr>
              <a:t> than your </a:t>
            </a:r>
            <a:r>
              <a:rPr b="1" lang="de" sz="4800">
                <a:latin typeface="Open Sans"/>
                <a:ea typeface="Open Sans"/>
                <a:cs typeface="Open Sans"/>
                <a:sym typeface="Open Sans"/>
              </a:rPr>
              <a:t>competitors</a:t>
            </a:r>
            <a:r>
              <a:rPr lang="de" sz="4800">
                <a:latin typeface="Open Sans"/>
                <a:ea typeface="Open Sans"/>
                <a:cs typeface="Open Sans"/>
                <a:sym typeface="Open Sans"/>
              </a:rPr>
              <a:t>. </a:t>
            </a:r>
            <a:endParaRPr sz="4800">
              <a:latin typeface="Open Sans"/>
              <a:ea typeface="Open Sans"/>
              <a:cs typeface="Open Sans"/>
              <a:sym typeface="Open Sans"/>
            </a:endParaRPr>
          </a:p>
        </p:txBody>
      </p:sp>
      <p:sp>
        <p:nvSpPr>
          <p:cNvPr id="429" name="Google Shape;429;p47"/>
          <p:cNvSpPr txBox="1"/>
          <p:nvPr/>
        </p:nvSpPr>
        <p:spPr>
          <a:xfrm>
            <a:off x="4372750" y="3467600"/>
            <a:ext cx="4354200" cy="110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3600">
                <a:latin typeface="Open Sans"/>
                <a:ea typeface="Open Sans"/>
                <a:cs typeface="Open Sans"/>
                <a:sym typeface="Open Sans"/>
              </a:rPr>
              <a:t>-Queen Elizabeth II</a:t>
            </a:r>
            <a:endParaRPr sz="3600">
              <a:latin typeface="Open Sans"/>
              <a:ea typeface="Open Sans"/>
              <a:cs typeface="Open Sans"/>
              <a:sym typeface="Open Sans"/>
            </a:endParaRPr>
          </a:p>
          <a:p>
            <a:pPr indent="0" lvl="0" marL="0" rtl="0" algn="l">
              <a:spcBef>
                <a:spcPts val="0"/>
              </a:spcBef>
              <a:spcAft>
                <a:spcPts val="0"/>
              </a:spcAft>
              <a:buNone/>
            </a:pPr>
            <a:r>
              <a:t/>
            </a:r>
            <a:endParaRPr sz="3600">
              <a:latin typeface="Open Sans"/>
              <a:ea typeface="Open Sans"/>
              <a:cs typeface="Open Sans"/>
              <a:sym typeface="Open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48"/>
          <p:cNvSpPr/>
          <p:nvPr/>
        </p:nvSpPr>
        <p:spPr>
          <a:xfrm>
            <a:off x="1419450" y="3310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Income &gt;50</a:t>
            </a:r>
            <a:endParaRPr b="1">
              <a:latin typeface="Open Sans"/>
              <a:ea typeface="Open Sans"/>
              <a:cs typeface="Open Sans"/>
              <a:sym typeface="Open Sans"/>
            </a:endParaRPr>
          </a:p>
        </p:txBody>
      </p:sp>
      <p:sp>
        <p:nvSpPr>
          <p:cNvPr id="435" name="Google Shape;435;p48"/>
          <p:cNvSpPr/>
          <p:nvPr/>
        </p:nvSpPr>
        <p:spPr>
          <a:xfrm>
            <a:off x="306775" y="18233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36" name="Google Shape;436;p48"/>
          <p:cNvCxnSpPr/>
          <p:nvPr/>
        </p:nvCxnSpPr>
        <p:spPr>
          <a:xfrm>
            <a:off x="455708" y="22664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437" name="Google Shape;437;p48"/>
          <p:cNvCxnSpPr>
            <a:stCxn id="434" idx="2"/>
            <a:endCxn id="435" idx="0"/>
          </p:cNvCxnSpPr>
          <p:nvPr/>
        </p:nvCxnSpPr>
        <p:spPr>
          <a:xfrm flipH="1">
            <a:off x="1264650" y="903750"/>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438" name="Google Shape;438;p48"/>
          <p:cNvCxnSpPr>
            <a:stCxn id="434" idx="2"/>
            <a:endCxn id="439" idx="0"/>
          </p:cNvCxnSpPr>
          <p:nvPr/>
        </p:nvCxnSpPr>
        <p:spPr>
          <a:xfrm>
            <a:off x="2325750" y="903750"/>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440" name="Google Shape;440;p48"/>
          <p:cNvSpPr txBox="1"/>
          <p:nvPr/>
        </p:nvSpPr>
        <p:spPr>
          <a:xfrm>
            <a:off x="1245225" y="10840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441" name="Google Shape;441;p48"/>
          <p:cNvSpPr txBox="1"/>
          <p:nvPr/>
        </p:nvSpPr>
        <p:spPr>
          <a:xfrm>
            <a:off x="3068250" y="10840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439" name="Google Shape;439;p48"/>
          <p:cNvSpPr/>
          <p:nvPr/>
        </p:nvSpPr>
        <p:spPr>
          <a:xfrm>
            <a:off x="2485975" y="18233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37		</a:t>
            </a:r>
            <a:r>
              <a:rPr b="1" lang="de">
                <a:latin typeface="Open Sans"/>
                <a:ea typeface="Open Sans"/>
                <a:cs typeface="Open Sans"/>
                <a:sym typeface="Open Sans"/>
              </a:rPr>
              <a:t>127</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42" name="Google Shape;442;p48"/>
          <p:cNvCxnSpPr/>
          <p:nvPr/>
        </p:nvCxnSpPr>
        <p:spPr>
          <a:xfrm>
            <a:off x="2634908" y="2266469"/>
            <a:ext cx="1542300" cy="0"/>
          </a:xfrm>
          <a:prstGeom prst="straightConnector1">
            <a:avLst/>
          </a:prstGeom>
          <a:noFill/>
          <a:ln cap="flat" cmpd="sng" w="38100">
            <a:solidFill>
              <a:srgbClr val="000000"/>
            </a:solidFill>
            <a:prstDash val="solid"/>
            <a:round/>
            <a:headEnd len="med" w="med" type="none"/>
            <a:tailEnd len="med" w="med" type="none"/>
          </a:ln>
        </p:spPr>
      </p:cxnSp>
      <p:sp>
        <p:nvSpPr>
          <p:cNvPr id="443" name="Google Shape;443;p48"/>
          <p:cNvSpPr/>
          <p:nvPr/>
        </p:nvSpPr>
        <p:spPr>
          <a:xfrm>
            <a:off x="5926775" y="21697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Eats Avocados?</a:t>
            </a:r>
            <a:endParaRPr b="1">
              <a:latin typeface="Open Sans"/>
              <a:ea typeface="Open Sans"/>
              <a:cs typeface="Open Sans"/>
              <a:sym typeface="Open Sans"/>
            </a:endParaRPr>
          </a:p>
        </p:txBody>
      </p:sp>
      <p:sp>
        <p:nvSpPr>
          <p:cNvPr id="444" name="Google Shape;444;p48"/>
          <p:cNvSpPr/>
          <p:nvPr/>
        </p:nvSpPr>
        <p:spPr>
          <a:xfrm>
            <a:off x="4814100" y="36620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45		129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45" name="Google Shape;445;p48"/>
          <p:cNvCxnSpPr/>
          <p:nvPr/>
        </p:nvCxnSpPr>
        <p:spPr>
          <a:xfrm>
            <a:off x="4963033" y="41051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446" name="Google Shape;446;p48"/>
          <p:cNvCxnSpPr>
            <a:stCxn id="443" idx="2"/>
            <a:endCxn id="444" idx="0"/>
          </p:cNvCxnSpPr>
          <p:nvPr/>
        </p:nvCxnSpPr>
        <p:spPr>
          <a:xfrm flipH="1">
            <a:off x="5771975" y="2742450"/>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447" name="Google Shape;447;p48"/>
          <p:cNvCxnSpPr>
            <a:stCxn id="443" idx="2"/>
            <a:endCxn id="448" idx="0"/>
          </p:cNvCxnSpPr>
          <p:nvPr/>
        </p:nvCxnSpPr>
        <p:spPr>
          <a:xfrm>
            <a:off x="6833075" y="2742450"/>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449" name="Google Shape;449;p48"/>
          <p:cNvSpPr txBox="1"/>
          <p:nvPr/>
        </p:nvSpPr>
        <p:spPr>
          <a:xfrm>
            <a:off x="5752550" y="29227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450" name="Google Shape;450;p48"/>
          <p:cNvSpPr txBox="1"/>
          <p:nvPr/>
        </p:nvSpPr>
        <p:spPr>
          <a:xfrm>
            <a:off x="7575575" y="29227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448" name="Google Shape;448;p48"/>
          <p:cNvSpPr/>
          <p:nvPr/>
        </p:nvSpPr>
        <p:spPr>
          <a:xfrm>
            <a:off x="6993300" y="36620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92		 31</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51" name="Google Shape;451;p48"/>
          <p:cNvCxnSpPr/>
          <p:nvPr/>
        </p:nvCxnSpPr>
        <p:spPr>
          <a:xfrm>
            <a:off x="7142233" y="4105169"/>
            <a:ext cx="1542300" cy="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49"/>
          <p:cNvSpPr txBox="1"/>
          <p:nvPr>
            <p:ph type="title"/>
          </p:nvPr>
        </p:nvSpPr>
        <p:spPr>
          <a:xfrm>
            <a:off x="311700" y="16465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3600">
                <a:latin typeface="Open Sans"/>
                <a:ea typeface="Open Sans"/>
                <a:cs typeface="Open Sans"/>
                <a:sym typeface="Open Sans"/>
              </a:rPr>
              <a:t>None of the features </a:t>
            </a:r>
            <a:r>
              <a:rPr lang="de" sz="3600">
                <a:latin typeface="Open Sans"/>
                <a:ea typeface="Open Sans"/>
                <a:cs typeface="Open Sans"/>
                <a:sym typeface="Open Sans"/>
              </a:rPr>
              <a:t>separates</a:t>
            </a:r>
            <a:r>
              <a:rPr lang="de" sz="3600">
                <a:latin typeface="Open Sans"/>
                <a:ea typeface="Open Sans"/>
                <a:cs typeface="Open Sans"/>
                <a:sym typeface="Open Sans"/>
              </a:rPr>
              <a:t> the data perfectly.</a:t>
            </a:r>
            <a:endParaRPr sz="3600">
              <a:latin typeface="Open Sans"/>
              <a:ea typeface="Open Sans"/>
              <a:cs typeface="Open Sans"/>
              <a:sym typeface="Open Sans"/>
            </a:endParaRPr>
          </a:p>
          <a:p>
            <a:pPr indent="0" lvl="0" marL="0" rtl="0" algn="l">
              <a:spcBef>
                <a:spcPts val="0"/>
              </a:spcBef>
              <a:spcAft>
                <a:spcPts val="0"/>
              </a:spcAft>
              <a:buNone/>
            </a:pPr>
            <a:r>
              <a:rPr lang="de" sz="3600">
                <a:latin typeface="Open Sans"/>
                <a:ea typeface="Open Sans"/>
                <a:cs typeface="Open Sans"/>
                <a:sym typeface="Open Sans"/>
              </a:rPr>
              <a:t>These are all considered </a:t>
            </a:r>
            <a:r>
              <a:rPr b="1" lang="de" sz="3600">
                <a:latin typeface="Open Sans"/>
                <a:ea typeface="Open Sans"/>
                <a:cs typeface="Open Sans"/>
                <a:sym typeface="Open Sans"/>
              </a:rPr>
              <a:t>“impure”</a:t>
            </a:r>
            <a:r>
              <a:rPr lang="de" sz="3600">
                <a:latin typeface="Open Sans"/>
                <a:ea typeface="Open Sans"/>
                <a:cs typeface="Open Sans"/>
                <a:sym typeface="Open Sans"/>
              </a:rPr>
              <a:t>.</a:t>
            </a:r>
            <a:endParaRPr sz="3600">
              <a:latin typeface="Open Sans"/>
              <a:ea typeface="Open Sans"/>
              <a:cs typeface="Open Sans"/>
              <a:sym typeface="Open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50"/>
          <p:cNvSpPr txBox="1"/>
          <p:nvPr>
            <p:ph type="title"/>
          </p:nvPr>
        </p:nvSpPr>
        <p:spPr>
          <a:xfrm>
            <a:off x="311700" y="17579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3600">
                <a:latin typeface="Open Sans"/>
                <a:ea typeface="Open Sans"/>
                <a:cs typeface="Open Sans"/>
                <a:sym typeface="Open Sans"/>
              </a:rPr>
              <a:t>GINI Impurity</a:t>
            </a:r>
            <a:endParaRPr b="1" sz="3600">
              <a:latin typeface="Open Sans"/>
              <a:ea typeface="Open Sans"/>
              <a:cs typeface="Open Sans"/>
              <a:sym typeface="Open Sans"/>
            </a:endParaRPr>
          </a:p>
        </p:txBody>
      </p:sp>
      <p:sp>
        <p:nvSpPr>
          <p:cNvPr id="462" name="Google Shape;462;p50"/>
          <p:cNvSpPr txBox="1"/>
          <p:nvPr/>
        </p:nvSpPr>
        <p:spPr>
          <a:xfrm>
            <a:off x="422775" y="2396475"/>
            <a:ext cx="8234700" cy="10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latin typeface="Open Sans"/>
                <a:ea typeface="Open Sans"/>
                <a:cs typeface="Open Sans"/>
                <a:sym typeface="Open Sans"/>
              </a:rPr>
              <a:t>1 -  (the probability of “Yes”)² - (the probability of “No”)²</a:t>
            </a:r>
            <a:endParaRPr sz="2400">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6" name="Shape 466"/>
        <p:cNvGrpSpPr/>
        <p:nvPr/>
      </p:nvGrpSpPr>
      <p:grpSpPr>
        <a:xfrm>
          <a:off x="0" y="0"/>
          <a:ext cx="0" cy="0"/>
          <a:chOff x="0" y="0"/>
          <a:chExt cx="0" cy="0"/>
        </a:xfrm>
      </p:grpSpPr>
      <p:sp>
        <p:nvSpPr>
          <p:cNvPr id="467" name="Google Shape;467;p51"/>
          <p:cNvSpPr/>
          <p:nvPr/>
        </p:nvSpPr>
        <p:spPr>
          <a:xfrm>
            <a:off x="3637325" y="13265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468" name="Google Shape;468;p51"/>
          <p:cNvSpPr/>
          <p:nvPr/>
        </p:nvSpPr>
        <p:spPr>
          <a:xfrm>
            <a:off x="2524650" y="28188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69" name="Google Shape;469;p51"/>
          <p:cNvCxnSpPr/>
          <p:nvPr/>
        </p:nvCxnSpPr>
        <p:spPr>
          <a:xfrm>
            <a:off x="2673583" y="32619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470" name="Google Shape;470;p51"/>
          <p:cNvCxnSpPr>
            <a:stCxn id="467" idx="2"/>
            <a:endCxn id="468" idx="0"/>
          </p:cNvCxnSpPr>
          <p:nvPr/>
        </p:nvCxnSpPr>
        <p:spPr>
          <a:xfrm flipH="1">
            <a:off x="3482525" y="1899250"/>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471" name="Google Shape;471;p51"/>
          <p:cNvCxnSpPr>
            <a:stCxn id="467" idx="2"/>
            <a:endCxn id="472" idx="0"/>
          </p:cNvCxnSpPr>
          <p:nvPr/>
        </p:nvCxnSpPr>
        <p:spPr>
          <a:xfrm>
            <a:off x="4543625" y="1899250"/>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473" name="Google Shape;473;p51"/>
          <p:cNvSpPr txBox="1"/>
          <p:nvPr/>
        </p:nvSpPr>
        <p:spPr>
          <a:xfrm>
            <a:off x="3463100" y="20795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474" name="Google Shape;474;p51"/>
          <p:cNvSpPr txBox="1"/>
          <p:nvPr/>
        </p:nvSpPr>
        <p:spPr>
          <a:xfrm>
            <a:off x="5286125" y="20795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472" name="Google Shape;472;p51"/>
          <p:cNvSpPr/>
          <p:nvPr/>
        </p:nvSpPr>
        <p:spPr>
          <a:xfrm>
            <a:off x="4703850" y="28188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39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75" name="Google Shape;475;p51"/>
          <p:cNvCxnSpPr/>
          <p:nvPr/>
        </p:nvCxnSpPr>
        <p:spPr>
          <a:xfrm>
            <a:off x="4852783" y="3261969"/>
            <a:ext cx="1542300" cy="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Supervised</a:t>
            </a:r>
            <a:r>
              <a:rPr b="1" lang="de">
                <a:latin typeface="Open Sans"/>
                <a:ea typeface="Open Sans"/>
                <a:cs typeface="Open Sans"/>
                <a:sym typeface="Open Sans"/>
              </a:rPr>
              <a:t> Learning</a:t>
            </a:r>
            <a:endParaRPr b="1">
              <a:latin typeface="Open Sans"/>
              <a:ea typeface="Open Sans"/>
              <a:cs typeface="Open Sans"/>
              <a:sym typeface="Open Sans"/>
            </a:endParaRPr>
          </a:p>
        </p:txBody>
      </p:sp>
      <p:sp>
        <p:nvSpPr>
          <p:cNvPr id="74" name="Google Shape;74;p16"/>
          <p:cNvSpPr txBox="1"/>
          <p:nvPr>
            <p:ph idx="1" type="body"/>
          </p:nvPr>
        </p:nvSpPr>
        <p:spPr>
          <a:xfrm>
            <a:off x="311700" y="11709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2000">
                <a:solidFill>
                  <a:schemeClr val="dk1"/>
                </a:solidFill>
              </a:rPr>
              <a:t>In supervised learning, we train the machine using data which is well "labeled." It means data is already tagged with the correct answer.</a:t>
            </a:r>
            <a:endParaRPr sz="2000">
              <a:solidFill>
                <a:schemeClr val="dk1"/>
              </a:solidFill>
            </a:endParaRPr>
          </a:p>
          <a:p>
            <a:pPr indent="0" lvl="0" marL="0" rtl="0" algn="l">
              <a:spcBef>
                <a:spcPts val="1600"/>
              </a:spcBef>
              <a:spcAft>
                <a:spcPts val="0"/>
              </a:spcAft>
              <a:buClr>
                <a:schemeClr val="dk1"/>
              </a:buClr>
              <a:buSzPts val="1100"/>
              <a:buFont typeface="Arial"/>
              <a:buNone/>
            </a:pPr>
            <a:r>
              <a:rPr lang="de" sz="2000">
                <a:solidFill>
                  <a:schemeClr val="dk1"/>
                </a:solidFill>
              </a:rPr>
              <a:t>A supervised learning algorithm learns from labeled training data, then helps you to predict outcomes for new unlabled data.</a:t>
            </a:r>
            <a:endParaRPr sz="2000">
              <a:solidFill>
                <a:schemeClr val="dk1"/>
              </a:solidFill>
            </a:endParaRPr>
          </a:p>
          <a:p>
            <a:pPr indent="0" lvl="0" marL="0" rtl="0" algn="l">
              <a:spcBef>
                <a:spcPts val="1600"/>
              </a:spcBef>
              <a:spcAft>
                <a:spcPts val="0"/>
              </a:spcAft>
              <a:buClr>
                <a:schemeClr val="dk1"/>
              </a:buClr>
              <a:buSzPts val="1100"/>
              <a:buFont typeface="Arial"/>
              <a:buNone/>
            </a:pPr>
            <a:r>
              <a:t/>
            </a:r>
            <a:endParaRPr sz="2000">
              <a:solidFill>
                <a:schemeClr val="dk1"/>
              </a:solidFill>
            </a:endParaRPr>
          </a:p>
          <a:p>
            <a:pPr indent="0" lvl="0" marL="0" rtl="0" algn="l">
              <a:spcBef>
                <a:spcPts val="1600"/>
              </a:spcBef>
              <a:spcAft>
                <a:spcPts val="1600"/>
              </a:spcAft>
              <a:buNone/>
            </a:pPr>
            <a:r>
              <a:t/>
            </a:r>
            <a:endParaRPr sz="2000">
              <a:solidFill>
                <a:schemeClr val="dk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Google Shape;480;p52"/>
          <p:cNvSpPr/>
          <p:nvPr/>
        </p:nvSpPr>
        <p:spPr>
          <a:xfrm>
            <a:off x="3637325" y="13265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481" name="Google Shape;481;p52"/>
          <p:cNvSpPr/>
          <p:nvPr/>
        </p:nvSpPr>
        <p:spPr>
          <a:xfrm>
            <a:off x="2524650" y="2818800"/>
            <a:ext cx="1915500" cy="1104900"/>
          </a:xfrm>
          <a:prstGeom prst="roundRect">
            <a:avLst>
              <a:gd fmla="val 16667" name="adj"/>
            </a:avLst>
          </a:prstGeom>
          <a:solidFill>
            <a:srgbClr val="6AA84F"/>
          </a:solid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82" name="Google Shape;482;p52"/>
          <p:cNvCxnSpPr/>
          <p:nvPr/>
        </p:nvCxnSpPr>
        <p:spPr>
          <a:xfrm>
            <a:off x="2673583" y="326196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483" name="Google Shape;483;p52"/>
          <p:cNvCxnSpPr>
            <a:stCxn id="480" idx="2"/>
            <a:endCxn id="481" idx="0"/>
          </p:cNvCxnSpPr>
          <p:nvPr/>
        </p:nvCxnSpPr>
        <p:spPr>
          <a:xfrm flipH="1">
            <a:off x="3482525" y="1899250"/>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484" name="Google Shape;484;p52"/>
          <p:cNvCxnSpPr>
            <a:stCxn id="480" idx="2"/>
            <a:endCxn id="485" idx="0"/>
          </p:cNvCxnSpPr>
          <p:nvPr/>
        </p:nvCxnSpPr>
        <p:spPr>
          <a:xfrm>
            <a:off x="4543625" y="1899250"/>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486" name="Google Shape;486;p52"/>
          <p:cNvSpPr txBox="1"/>
          <p:nvPr/>
        </p:nvSpPr>
        <p:spPr>
          <a:xfrm>
            <a:off x="3463100" y="20795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487" name="Google Shape;487;p52"/>
          <p:cNvSpPr txBox="1"/>
          <p:nvPr/>
        </p:nvSpPr>
        <p:spPr>
          <a:xfrm>
            <a:off x="5286125" y="207957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485" name="Google Shape;485;p52"/>
          <p:cNvSpPr/>
          <p:nvPr/>
        </p:nvSpPr>
        <p:spPr>
          <a:xfrm>
            <a:off x="4703850" y="281880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39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88" name="Google Shape;488;p52"/>
          <p:cNvCxnSpPr/>
          <p:nvPr/>
        </p:nvCxnSpPr>
        <p:spPr>
          <a:xfrm>
            <a:off x="4852783" y="3261969"/>
            <a:ext cx="1542300" cy="0"/>
          </a:xfrm>
          <a:prstGeom prst="straightConnector1">
            <a:avLst/>
          </a:prstGeom>
          <a:noFill/>
          <a:ln cap="flat" cmpd="sng" w="38100">
            <a:solidFill>
              <a:srgbClr val="000000"/>
            </a:solidFill>
            <a:prstDash val="solid"/>
            <a:round/>
            <a:headEnd len="med" w="med" type="none"/>
            <a:tailEnd len="med" w="med" type="none"/>
          </a:ln>
        </p:spPr>
      </p:cxnSp>
      <p:sp>
        <p:nvSpPr>
          <p:cNvPr id="489" name="Google Shape;489;p52"/>
          <p:cNvSpPr txBox="1"/>
          <p:nvPr/>
        </p:nvSpPr>
        <p:spPr>
          <a:xfrm>
            <a:off x="1778825" y="4117975"/>
            <a:ext cx="4431300" cy="42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a:latin typeface="Open Sans"/>
                <a:ea typeface="Open Sans"/>
                <a:cs typeface="Open Sans"/>
                <a:sym typeface="Open Sans"/>
              </a:rPr>
              <a:t>Let’s calculate the Impurity of the left leaf</a:t>
            </a:r>
            <a:endParaRPr b="1">
              <a:latin typeface="Open Sans"/>
              <a:ea typeface="Open Sans"/>
              <a:cs typeface="Open Sans"/>
              <a:sym typeface="Open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3" name="Shape 493"/>
        <p:cNvGrpSpPr/>
        <p:nvPr/>
      </p:nvGrpSpPr>
      <p:grpSpPr>
        <a:xfrm>
          <a:off x="0" y="0"/>
          <a:ext cx="0" cy="0"/>
          <a:chOff x="0" y="0"/>
          <a:chExt cx="0" cy="0"/>
        </a:xfrm>
      </p:grpSpPr>
      <p:sp>
        <p:nvSpPr>
          <p:cNvPr id="494" name="Google Shape;494;p53"/>
          <p:cNvSpPr/>
          <p:nvPr/>
        </p:nvSpPr>
        <p:spPr>
          <a:xfrm>
            <a:off x="3614250" y="10533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495" name="Google Shape;495;p53"/>
          <p:cNvCxnSpPr/>
          <p:nvPr/>
        </p:nvCxnSpPr>
        <p:spPr>
          <a:xfrm>
            <a:off x="3763183" y="1496494"/>
            <a:ext cx="1542300" cy="0"/>
          </a:xfrm>
          <a:prstGeom prst="straightConnector1">
            <a:avLst/>
          </a:prstGeom>
          <a:noFill/>
          <a:ln cap="flat" cmpd="sng" w="38100">
            <a:solidFill>
              <a:srgbClr val="000000"/>
            </a:solidFill>
            <a:prstDash val="solid"/>
            <a:round/>
            <a:headEnd len="med" w="med" type="none"/>
            <a:tailEnd len="med" w="med" type="none"/>
          </a:ln>
        </p:spPr>
      </p:cxnSp>
      <p:sp>
        <p:nvSpPr>
          <p:cNvPr id="496" name="Google Shape;496;p53"/>
          <p:cNvSpPr txBox="1"/>
          <p:nvPr/>
        </p:nvSpPr>
        <p:spPr>
          <a:xfrm>
            <a:off x="422775" y="2396475"/>
            <a:ext cx="8234700" cy="10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latin typeface="Open Sans"/>
                <a:ea typeface="Open Sans"/>
                <a:cs typeface="Open Sans"/>
                <a:sym typeface="Open Sans"/>
              </a:rPr>
              <a:t>=</a:t>
            </a:r>
            <a:r>
              <a:rPr lang="de" sz="2400">
                <a:latin typeface="Open Sans"/>
                <a:ea typeface="Open Sans"/>
                <a:cs typeface="Open Sans"/>
                <a:sym typeface="Open Sans"/>
              </a:rPr>
              <a:t>1 -  (the probability of “Yes”)² - (the probability of “No”)²</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54"/>
          <p:cNvSpPr/>
          <p:nvPr/>
        </p:nvSpPr>
        <p:spPr>
          <a:xfrm>
            <a:off x="3614250" y="10533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502" name="Google Shape;502;p54"/>
          <p:cNvCxnSpPr/>
          <p:nvPr/>
        </p:nvCxnSpPr>
        <p:spPr>
          <a:xfrm>
            <a:off x="3763183" y="1496494"/>
            <a:ext cx="1542300" cy="0"/>
          </a:xfrm>
          <a:prstGeom prst="straightConnector1">
            <a:avLst/>
          </a:prstGeom>
          <a:noFill/>
          <a:ln cap="flat" cmpd="sng" w="38100">
            <a:solidFill>
              <a:srgbClr val="000000"/>
            </a:solidFill>
            <a:prstDash val="solid"/>
            <a:round/>
            <a:headEnd len="med" w="med" type="none"/>
            <a:tailEnd len="med" w="med" type="none"/>
          </a:ln>
        </p:spPr>
      </p:cxnSp>
      <p:sp>
        <p:nvSpPr>
          <p:cNvPr id="503" name="Google Shape;503;p54"/>
          <p:cNvSpPr txBox="1"/>
          <p:nvPr/>
        </p:nvSpPr>
        <p:spPr>
          <a:xfrm>
            <a:off x="422775" y="2396475"/>
            <a:ext cx="8234700" cy="10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latin typeface="Open Sans"/>
                <a:ea typeface="Open Sans"/>
                <a:cs typeface="Open Sans"/>
                <a:sym typeface="Open Sans"/>
              </a:rPr>
              <a:t>=1 -  (the probability of “Yes”)² - (the probability of “No”)²</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=1 - (34 / (34+125) )² - (125/(34+125)²</a:t>
            </a:r>
            <a:endParaRPr sz="2400">
              <a:latin typeface="Open Sans"/>
              <a:ea typeface="Open Sans"/>
              <a:cs typeface="Open Sans"/>
              <a:sym typeface="Open Sans"/>
            </a:endParaRPr>
          </a:p>
          <a:p>
            <a:pPr indent="0" lvl="0" marL="0" rtl="0" algn="l">
              <a:spcBef>
                <a:spcPts val="0"/>
              </a:spcBef>
              <a:spcAft>
                <a:spcPts val="0"/>
              </a:spcAft>
              <a:buNone/>
            </a:pPr>
            <a:r>
              <a:t/>
            </a:r>
            <a:endParaRPr sz="2400">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7" name="Shape 507"/>
        <p:cNvGrpSpPr/>
        <p:nvPr/>
      </p:nvGrpSpPr>
      <p:grpSpPr>
        <a:xfrm>
          <a:off x="0" y="0"/>
          <a:ext cx="0" cy="0"/>
          <a:chOff x="0" y="0"/>
          <a:chExt cx="0" cy="0"/>
        </a:xfrm>
      </p:grpSpPr>
      <p:sp>
        <p:nvSpPr>
          <p:cNvPr id="508" name="Google Shape;508;p55"/>
          <p:cNvSpPr/>
          <p:nvPr/>
        </p:nvSpPr>
        <p:spPr>
          <a:xfrm>
            <a:off x="3614250" y="10533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509" name="Google Shape;509;p55"/>
          <p:cNvCxnSpPr/>
          <p:nvPr/>
        </p:nvCxnSpPr>
        <p:spPr>
          <a:xfrm>
            <a:off x="3763183" y="1496494"/>
            <a:ext cx="1542300" cy="0"/>
          </a:xfrm>
          <a:prstGeom prst="straightConnector1">
            <a:avLst/>
          </a:prstGeom>
          <a:noFill/>
          <a:ln cap="flat" cmpd="sng" w="38100">
            <a:solidFill>
              <a:srgbClr val="000000"/>
            </a:solidFill>
            <a:prstDash val="solid"/>
            <a:round/>
            <a:headEnd len="med" w="med" type="none"/>
            <a:tailEnd len="med" w="med" type="none"/>
          </a:ln>
        </p:spPr>
      </p:cxnSp>
      <p:sp>
        <p:nvSpPr>
          <p:cNvPr id="510" name="Google Shape;510;p55"/>
          <p:cNvSpPr txBox="1"/>
          <p:nvPr/>
        </p:nvSpPr>
        <p:spPr>
          <a:xfrm>
            <a:off x="422775" y="2396475"/>
            <a:ext cx="8234700" cy="1058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latin typeface="Open Sans"/>
                <a:ea typeface="Open Sans"/>
                <a:cs typeface="Open Sans"/>
                <a:sym typeface="Open Sans"/>
              </a:rPr>
              <a:t>=1 -  (the probability of “Yes”)² - (the probability of “No”)²</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=1 - (34 / (34+125) )² - (125/(34+125)²</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=0.336</a:t>
            </a:r>
            <a:endParaRPr sz="2400">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Quiz:</a:t>
            </a:r>
            <a:endParaRPr/>
          </a:p>
        </p:txBody>
      </p:sp>
      <p:cxnSp>
        <p:nvCxnSpPr>
          <p:cNvPr id="516" name="Google Shape;516;p56"/>
          <p:cNvCxnSpPr>
            <a:endCxn id="517" idx="0"/>
          </p:cNvCxnSpPr>
          <p:nvPr/>
        </p:nvCxnSpPr>
        <p:spPr>
          <a:xfrm>
            <a:off x="3534075" y="547350"/>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517" name="Google Shape;517;p56"/>
          <p:cNvSpPr/>
          <p:nvPr/>
        </p:nvSpPr>
        <p:spPr>
          <a:xfrm>
            <a:off x="3694425" y="146685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39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518" name="Google Shape;518;p56"/>
          <p:cNvCxnSpPr/>
          <p:nvPr/>
        </p:nvCxnSpPr>
        <p:spPr>
          <a:xfrm>
            <a:off x="3843358" y="1910019"/>
            <a:ext cx="1542300" cy="0"/>
          </a:xfrm>
          <a:prstGeom prst="straightConnector1">
            <a:avLst/>
          </a:prstGeom>
          <a:noFill/>
          <a:ln cap="flat" cmpd="sng" w="38100">
            <a:solidFill>
              <a:srgbClr val="000000"/>
            </a:solidFill>
            <a:prstDash val="solid"/>
            <a:round/>
            <a:headEnd len="med" w="med" type="none"/>
            <a:tailEnd len="med" w="med" type="none"/>
          </a:ln>
        </p:spPr>
      </p:cxnSp>
      <p:sp>
        <p:nvSpPr>
          <p:cNvPr id="519" name="Google Shape;519;p56"/>
          <p:cNvSpPr txBox="1"/>
          <p:nvPr/>
        </p:nvSpPr>
        <p:spPr>
          <a:xfrm>
            <a:off x="2075350" y="2802325"/>
            <a:ext cx="6668100" cy="7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chemeClr val="dk1"/>
                </a:solidFill>
                <a:latin typeface="Open Sans"/>
                <a:ea typeface="Open Sans"/>
                <a:cs typeface="Open Sans"/>
                <a:sym typeface="Open Sans"/>
              </a:rPr>
              <a:t>=1 - (105 / (39+105) )² - (39/(105+39)²</a:t>
            </a:r>
            <a:endParaRPr sz="2400">
              <a:solidFill>
                <a:schemeClr val="dk1"/>
              </a:solidFill>
              <a:latin typeface="Open Sans"/>
              <a:ea typeface="Open Sans"/>
              <a:cs typeface="Open Sans"/>
              <a:sym typeface="Open Sans"/>
            </a:endParaRPr>
          </a:p>
          <a:p>
            <a:pPr indent="0" lvl="0" marL="0" rtl="0" algn="l">
              <a:spcBef>
                <a:spcPts val="0"/>
              </a:spcBef>
              <a:spcAft>
                <a:spcPts val="0"/>
              </a:spcAft>
              <a:buNone/>
            </a:pPr>
            <a:r>
              <a:rPr lang="de" sz="2400">
                <a:solidFill>
                  <a:schemeClr val="dk1"/>
                </a:solidFill>
                <a:latin typeface="Open Sans"/>
                <a:ea typeface="Open Sans"/>
                <a:cs typeface="Open Sans"/>
                <a:sym typeface="Open Sans"/>
              </a:rPr>
              <a:t>=0.395</a:t>
            </a:r>
            <a:endParaRPr sz="2400">
              <a:solidFill>
                <a:schemeClr val="dk1"/>
              </a:solidFill>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57"/>
          <p:cNvSpPr/>
          <p:nvPr/>
        </p:nvSpPr>
        <p:spPr>
          <a:xfrm>
            <a:off x="3637325" y="112367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525" name="Google Shape;525;p57"/>
          <p:cNvSpPr/>
          <p:nvPr/>
        </p:nvSpPr>
        <p:spPr>
          <a:xfrm>
            <a:off x="2524650" y="26159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526" name="Google Shape;526;p57"/>
          <p:cNvCxnSpPr/>
          <p:nvPr/>
        </p:nvCxnSpPr>
        <p:spPr>
          <a:xfrm>
            <a:off x="2673583" y="3059094"/>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527" name="Google Shape;527;p57"/>
          <p:cNvCxnSpPr>
            <a:stCxn id="524" idx="2"/>
            <a:endCxn id="525" idx="0"/>
          </p:cNvCxnSpPr>
          <p:nvPr/>
        </p:nvCxnSpPr>
        <p:spPr>
          <a:xfrm flipH="1">
            <a:off x="3482525" y="1696375"/>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528" name="Google Shape;528;p57"/>
          <p:cNvCxnSpPr>
            <a:stCxn id="524" idx="2"/>
            <a:endCxn id="529" idx="0"/>
          </p:cNvCxnSpPr>
          <p:nvPr/>
        </p:nvCxnSpPr>
        <p:spPr>
          <a:xfrm>
            <a:off x="4543625" y="1696375"/>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530" name="Google Shape;530;p57"/>
          <p:cNvSpPr txBox="1"/>
          <p:nvPr/>
        </p:nvSpPr>
        <p:spPr>
          <a:xfrm>
            <a:off x="3463100" y="187670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531" name="Google Shape;531;p57"/>
          <p:cNvSpPr txBox="1"/>
          <p:nvPr/>
        </p:nvSpPr>
        <p:spPr>
          <a:xfrm>
            <a:off x="5286125" y="187670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529" name="Google Shape;529;p57"/>
          <p:cNvSpPr/>
          <p:nvPr/>
        </p:nvSpPr>
        <p:spPr>
          <a:xfrm>
            <a:off x="4703850" y="26159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39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532" name="Google Shape;532;p57"/>
          <p:cNvCxnSpPr/>
          <p:nvPr/>
        </p:nvCxnSpPr>
        <p:spPr>
          <a:xfrm>
            <a:off x="4852783" y="3059094"/>
            <a:ext cx="1542300" cy="0"/>
          </a:xfrm>
          <a:prstGeom prst="straightConnector1">
            <a:avLst/>
          </a:prstGeom>
          <a:noFill/>
          <a:ln cap="flat" cmpd="sng" w="38100">
            <a:solidFill>
              <a:srgbClr val="000000"/>
            </a:solidFill>
            <a:prstDash val="solid"/>
            <a:round/>
            <a:headEnd len="med" w="med" type="none"/>
            <a:tailEnd len="med" w="med" type="none"/>
          </a:ln>
        </p:spPr>
      </p:cxnSp>
      <p:sp>
        <p:nvSpPr>
          <p:cNvPr id="533" name="Google Shape;533;p57"/>
          <p:cNvSpPr txBox="1"/>
          <p:nvPr/>
        </p:nvSpPr>
        <p:spPr>
          <a:xfrm>
            <a:off x="4700375" y="3899200"/>
            <a:ext cx="300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chemeClr val="dk1"/>
                </a:solidFill>
                <a:latin typeface="Open Sans"/>
                <a:ea typeface="Open Sans"/>
                <a:cs typeface="Open Sans"/>
                <a:sym typeface="Open Sans"/>
              </a:rPr>
              <a:t>Gini </a:t>
            </a:r>
            <a:r>
              <a:rPr lang="de" sz="2400">
                <a:solidFill>
                  <a:schemeClr val="dk1"/>
                </a:solidFill>
                <a:latin typeface="Open Sans"/>
                <a:ea typeface="Open Sans"/>
                <a:cs typeface="Open Sans"/>
                <a:sym typeface="Open Sans"/>
              </a:rPr>
              <a:t>=0.395</a:t>
            </a:r>
            <a:endParaRPr/>
          </a:p>
        </p:txBody>
      </p:sp>
      <p:sp>
        <p:nvSpPr>
          <p:cNvPr id="534" name="Google Shape;534;p57"/>
          <p:cNvSpPr txBox="1"/>
          <p:nvPr/>
        </p:nvSpPr>
        <p:spPr>
          <a:xfrm>
            <a:off x="2513075" y="3899212"/>
            <a:ext cx="300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chemeClr val="dk1"/>
                </a:solidFill>
                <a:latin typeface="Open Sans"/>
                <a:ea typeface="Open Sans"/>
                <a:cs typeface="Open Sans"/>
                <a:sym typeface="Open Sans"/>
              </a:rPr>
              <a:t>Gini =0.336</a:t>
            </a:r>
            <a:endParaRPr/>
          </a:p>
        </p:txBody>
      </p:sp>
      <p:sp>
        <p:nvSpPr>
          <p:cNvPr id="535" name="Google Shape;535;p57"/>
          <p:cNvSpPr txBox="1"/>
          <p:nvPr/>
        </p:nvSpPr>
        <p:spPr>
          <a:xfrm>
            <a:off x="57350" y="356900"/>
            <a:ext cx="49482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chemeClr val="dk1"/>
                </a:solidFill>
                <a:latin typeface="Open Sans"/>
                <a:ea typeface="Open Sans"/>
                <a:cs typeface="Open Sans"/>
                <a:sym typeface="Open Sans"/>
              </a:rPr>
              <a:t>GINI Impurity for millennial?</a:t>
            </a:r>
            <a:endParaRPr sz="2400">
              <a:solidFill>
                <a:schemeClr val="dk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9" name="Shape 539"/>
        <p:cNvGrpSpPr/>
        <p:nvPr/>
      </p:nvGrpSpPr>
      <p:grpSpPr>
        <a:xfrm>
          <a:off x="0" y="0"/>
          <a:ext cx="0" cy="0"/>
          <a:chOff x="0" y="0"/>
          <a:chExt cx="0" cy="0"/>
        </a:xfrm>
      </p:grpSpPr>
      <p:sp>
        <p:nvSpPr>
          <p:cNvPr id="540" name="Google Shape;540;p58"/>
          <p:cNvSpPr/>
          <p:nvPr/>
        </p:nvSpPr>
        <p:spPr>
          <a:xfrm>
            <a:off x="3637325" y="36167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541" name="Google Shape;541;p58"/>
          <p:cNvSpPr/>
          <p:nvPr/>
        </p:nvSpPr>
        <p:spPr>
          <a:xfrm>
            <a:off x="2524650" y="18539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542" name="Google Shape;542;p58"/>
          <p:cNvCxnSpPr/>
          <p:nvPr/>
        </p:nvCxnSpPr>
        <p:spPr>
          <a:xfrm>
            <a:off x="2673583" y="2297094"/>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543" name="Google Shape;543;p58"/>
          <p:cNvCxnSpPr>
            <a:stCxn id="540" idx="2"/>
            <a:endCxn id="541" idx="0"/>
          </p:cNvCxnSpPr>
          <p:nvPr/>
        </p:nvCxnSpPr>
        <p:spPr>
          <a:xfrm flipH="1">
            <a:off x="3482525" y="934375"/>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544" name="Google Shape;544;p58"/>
          <p:cNvCxnSpPr>
            <a:stCxn id="540" idx="2"/>
            <a:endCxn id="545" idx="0"/>
          </p:cNvCxnSpPr>
          <p:nvPr/>
        </p:nvCxnSpPr>
        <p:spPr>
          <a:xfrm>
            <a:off x="4543625" y="934375"/>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546" name="Google Shape;546;p58"/>
          <p:cNvSpPr txBox="1"/>
          <p:nvPr/>
        </p:nvSpPr>
        <p:spPr>
          <a:xfrm>
            <a:off x="3463100" y="111470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547" name="Google Shape;547;p58"/>
          <p:cNvSpPr txBox="1"/>
          <p:nvPr/>
        </p:nvSpPr>
        <p:spPr>
          <a:xfrm>
            <a:off x="5286125" y="111470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545" name="Google Shape;545;p58"/>
          <p:cNvSpPr/>
          <p:nvPr/>
        </p:nvSpPr>
        <p:spPr>
          <a:xfrm>
            <a:off x="4703850" y="18539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39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548" name="Google Shape;548;p58"/>
          <p:cNvCxnSpPr/>
          <p:nvPr/>
        </p:nvCxnSpPr>
        <p:spPr>
          <a:xfrm>
            <a:off x="4852783" y="2297094"/>
            <a:ext cx="1542300" cy="0"/>
          </a:xfrm>
          <a:prstGeom prst="straightConnector1">
            <a:avLst/>
          </a:prstGeom>
          <a:noFill/>
          <a:ln cap="flat" cmpd="sng" w="38100">
            <a:solidFill>
              <a:srgbClr val="000000"/>
            </a:solidFill>
            <a:prstDash val="solid"/>
            <a:round/>
            <a:headEnd len="med" w="med" type="none"/>
            <a:tailEnd len="med" w="med" type="none"/>
          </a:ln>
        </p:spPr>
      </p:cxnSp>
      <p:sp>
        <p:nvSpPr>
          <p:cNvPr id="549" name="Google Shape;549;p58"/>
          <p:cNvSpPr txBox="1"/>
          <p:nvPr/>
        </p:nvSpPr>
        <p:spPr>
          <a:xfrm>
            <a:off x="4700375" y="3137200"/>
            <a:ext cx="300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chemeClr val="dk1"/>
                </a:solidFill>
                <a:latin typeface="Open Sans"/>
                <a:ea typeface="Open Sans"/>
                <a:cs typeface="Open Sans"/>
                <a:sym typeface="Open Sans"/>
              </a:rPr>
              <a:t>Gini =0.395</a:t>
            </a:r>
            <a:endParaRPr/>
          </a:p>
        </p:txBody>
      </p:sp>
      <p:sp>
        <p:nvSpPr>
          <p:cNvPr id="550" name="Google Shape;550;p58"/>
          <p:cNvSpPr txBox="1"/>
          <p:nvPr/>
        </p:nvSpPr>
        <p:spPr>
          <a:xfrm>
            <a:off x="2513075" y="3137212"/>
            <a:ext cx="300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chemeClr val="dk1"/>
                </a:solidFill>
                <a:latin typeface="Open Sans"/>
                <a:ea typeface="Open Sans"/>
                <a:cs typeface="Open Sans"/>
                <a:sym typeface="Open Sans"/>
              </a:rPr>
              <a:t>Gini =0.336</a:t>
            </a:r>
            <a:endParaRPr/>
          </a:p>
        </p:txBody>
      </p:sp>
      <p:sp>
        <p:nvSpPr>
          <p:cNvPr id="551" name="Google Shape;551;p58"/>
          <p:cNvSpPr txBox="1"/>
          <p:nvPr/>
        </p:nvSpPr>
        <p:spPr>
          <a:xfrm>
            <a:off x="1144300" y="3659825"/>
            <a:ext cx="70866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chemeClr val="dk1"/>
                </a:solidFill>
                <a:latin typeface="Open Sans"/>
                <a:ea typeface="Open Sans"/>
                <a:cs typeface="Open Sans"/>
                <a:sym typeface="Open Sans"/>
              </a:rPr>
              <a:t>GINI Impurity for millennial = </a:t>
            </a:r>
            <a:br>
              <a:rPr lang="de" sz="2400">
                <a:solidFill>
                  <a:schemeClr val="dk1"/>
                </a:solidFill>
                <a:latin typeface="Open Sans"/>
                <a:ea typeface="Open Sans"/>
                <a:cs typeface="Open Sans"/>
                <a:sym typeface="Open Sans"/>
              </a:rPr>
            </a:br>
            <a:r>
              <a:rPr lang="de" sz="2400">
                <a:solidFill>
                  <a:schemeClr val="dk1"/>
                </a:solidFill>
                <a:latin typeface="Open Sans"/>
                <a:ea typeface="Open Sans"/>
                <a:cs typeface="Open Sans"/>
                <a:sym typeface="Open Sans"/>
              </a:rPr>
              <a:t>weighted Average of Ginie Impurities for the nodes</a:t>
            </a:r>
            <a:endParaRPr sz="2400">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59"/>
          <p:cNvSpPr/>
          <p:nvPr/>
        </p:nvSpPr>
        <p:spPr>
          <a:xfrm>
            <a:off x="3637325" y="36167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557" name="Google Shape;557;p59"/>
          <p:cNvSpPr/>
          <p:nvPr/>
        </p:nvSpPr>
        <p:spPr>
          <a:xfrm>
            <a:off x="2524650" y="18539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558" name="Google Shape;558;p59"/>
          <p:cNvCxnSpPr/>
          <p:nvPr/>
        </p:nvCxnSpPr>
        <p:spPr>
          <a:xfrm>
            <a:off x="2673583" y="2297094"/>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559" name="Google Shape;559;p59"/>
          <p:cNvCxnSpPr>
            <a:stCxn id="556" idx="2"/>
            <a:endCxn id="557" idx="0"/>
          </p:cNvCxnSpPr>
          <p:nvPr/>
        </p:nvCxnSpPr>
        <p:spPr>
          <a:xfrm flipH="1">
            <a:off x="3482525" y="934375"/>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560" name="Google Shape;560;p59"/>
          <p:cNvCxnSpPr>
            <a:stCxn id="556" idx="2"/>
            <a:endCxn id="561" idx="0"/>
          </p:cNvCxnSpPr>
          <p:nvPr/>
        </p:nvCxnSpPr>
        <p:spPr>
          <a:xfrm>
            <a:off x="4543625" y="934375"/>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562" name="Google Shape;562;p59"/>
          <p:cNvSpPr txBox="1"/>
          <p:nvPr/>
        </p:nvSpPr>
        <p:spPr>
          <a:xfrm>
            <a:off x="3463100" y="111470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563" name="Google Shape;563;p59"/>
          <p:cNvSpPr txBox="1"/>
          <p:nvPr/>
        </p:nvSpPr>
        <p:spPr>
          <a:xfrm>
            <a:off x="5286125" y="111470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561" name="Google Shape;561;p59"/>
          <p:cNvSpPr/>
          <p:nvPr/>
        </p:nvSpPr>
        <p:spPr>
          <a:xfrm>
            <a:off x="4703850" y="18539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39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564" name="Google Shape;564;p59"/>
          <p:cNvCxnSpPr/>
          <p:nvPr/>
        </p:nvCxnSpPr>
        <p:spPr>
          <a:xfrm>
            <a:off x="4852783" y="2297094"/>
            <a:ext cx="1542300" cy="0"/>
          </a:xfrm>
          <a:prstGeom prst="straightConnector1">
            <a:avLst/>
          </a:prstGeom>
          <a:noFill/>
          <a:ln cap="flat" cmpd="sng" w="38100">
            <a:solidFill>
              <a:srgbClr val="000000"/>
            </a:solidFill>
            <a:prstDash val="solid"/>
            <a:round/>
            <a:headEnd len="med" w="med" type="none"/>
            <a:tailEnd len="med" w="med" type="none"/>
          </a:ln>
        </p:spPr>
      </p:cxnSp>
      <p:sp>
        <p:nvSpPr>
          <p:cNvPr id="565" name="Google Shape;565;p59"/>
          <p:cNvSpPr txBox="1"/>
          <p:nvPr/>
        </p:nvSpPr>
        <p:spPr>
          <a:xfrm>
            <a:off x="4700375" y="3137200"/>
            <a:ext cx="300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chemeClr val="dk1"/>
                </a:solidFill>
                <a:latin typeface="Open Sans"/>
                <a:ea typeface="Open Sans"/>
                <a:cs typeface="Open Sans"/>
                <a:sym typeface="Open Sans"/>
              </a:rPr>
              <a:t>Gini =0.395</a:t>
            </a:r>
            <a:endParaRPr/>
          </a:p>
        </p:txBody>
      </p:sp>
      <p:sp>
        <p:nvSpPr>
          <p:cNvPr id="566" name="Google Shape;566;p59"/>
          <p:cNvSpPr txBox="1"/>
          <p:nvPr/>
        </p:nvSpPr>
        <p:spPr>
          <a:xfrm>
            <a:off x="2513075" y="3137212"/>
            <a:ext cx="3000000" cy="5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chemeClr val="dk1"/>
                </a:solidFill>
                <a:latin typeface="Open Sans"/>
                <a:ea typeface="Open Sans"/>
                <a:cs typeface="Open Sans"/>
                <a:sym typeface="Open Sans"/>
              </a:rPr>
              <a:t>Gini =0.336</a:t>
            </a:r>
            <a:endParaRPr/>
          </a:p>
        </p:txBody>
      </p:sp>
      <p:sp>
        <p:nvSpPr>
          <p:cNvPr id="567" name="Google Shape;567;p59"/>
          <p:cNvSpPr txBox="1"/>
          <p:nvPr/>
        </p:nvSpPr>
        <p:spPr>
          <a:xfrm>
            <a:off x="1144300" y="3888425"/>
            <a:ext cx="7086600" cy="61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solidFill>
                  <a:schemeClr val="dk1"/>
                </a:solidFill>
                <a:latin typeface="Open Sans"/>
                <a:ea typeface="Open Sans"/>
                <a:cs typeface="Open Sans"/>
                <a:sym typeface="Open Sans"/>
              </a:rPr>
              <a:t>= (159/(144+159)*0.336 + (144/(144+159)*0.395</a:t>
            </a:r>
            <a:endParaRPr sz="2400">
              <a:solidFill>
                <a:schemeClr val="dk1"/>
              </a:solidFill>
              <a:latin typeface="Open Sans"/>
              <a:ea typeface="Open Sans"/>
              <a:cs typeface="Open Sans"/>
              <a:sym typeface="Open Sans"/>
            </a:endParaRPr>
          </a:p>
          <a:p>
            <a:pPr indent="0" lvl="0" marL="0" rtl="0" algn="l">
              <a:spcBef>
                <a:spcPts val="0"/>
              </a:spcBef>
              <a:spcAft>
                <a:spcPts val="0"/>
              </a:spcAft>
              <a:buNone/>
            </a:pPr>
            <a:r>
              <a:rPr lang="de" sz="2400">
                <a:solidFill>
                  <a:schemeClr val="dk1"/>
                </a:solidFill>
                <a:latin typeface="Open Sans"/>
                <a:ea typeface="Open Sans"/>
                <a:cs typeface="Open Sans"/>
                <a:sym typeface="Open Sans"/>
              </a:rPr>
              <a:t>= 0.364</a:t>
            </a:r>
            <a:endParaRPr sz="2400">
              <a:solidFill>
                <a:schemeClr val="dk1"/>
              </a:solidFill>
              <a:latin typeface="Open Sans"/>
              <a:ea typeface="Open Sans"/>
              <a:cs typeface="Open Sans"/>
              <a:sym typeface="Open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sp>
        <p:nvSpPr>
          <p:cNvPr id="572" name="Google Shape;572;p60"/>
          <p:cNvSpPr txBox="1"/>
          <p:nvPr>
            <p:ph type="title"/>
          </p:nvPr>
        </p:nvSpPr>
        <p:spPr>
          <a:xfrm>
            <a:off x="311700" y="166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a:latin typeface="Open Sans"/>
                <a:ea typeface="Open Sans"/>
                <a:cs typeface="Open Sans"/>
                <a:sym typeface="Open Sans"/>
              </a:rPr>
              <a:t>Gini impurity Leaderboard</a:t>
            </a:r>
            <a:endParaRPr b="1">
              <a:latin typeface="Open Sans"/>
              <a:ea typeface="Open Sans"/>
              <a:cs typeface="Open Sans"/>
              <a:sym typeface="Open Sans"/>
            </a:endParaRPr>
          </a:p>
        </p:txBody>
      </p:sp>
      <p:sp>
        <p:nvSpPr>
          <p:cNvPr id="573" name="Google Shape;573;p60"/>
          <p:cNvSpPr txBox="1"/>
          <p:nvPr>
            <p:ph type="title"/>
          </p:nvPr>
        </p:nvSpPr>
        <p:spPr>
          <a:xfrm>
            <a:off x="387900" y="2273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latin typeface="Open Sans"/>
                <a:ea typeface="Open Sans"/>
                <a:cs typeface="Open Sans"/>
                <a:sym typeface="Open Sans"/>
              </a:rPr>
              <a:t>1. </a:t>
            </a:r>
            <a:r>
              <a:rPr lang="de" sz="2400">
                <a:latin typeface="Open Sans"/>
                <a:ea typeface="Open Sans"/>
                <a:cs typeface="Open Sans"/>
                <a:sym typeface="Open Sans"/>
              </a:rPr>
              <a:t>Income &gt;50k </a:t>
            </a:r>
            <a:r>
              <a:rPr lang="de" sz="2400">
                <a:latin typeface="Open Sans"/>
                <a:ea typeface="Open Sans"/>
                <a:cs typeface="Open Sans"/>
                <a:sym typeface="Open Sans"/>
              </a:rPr>
              <a:t> - 0.360</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2. Millennial - 0.364</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3. Avocados - 0.381</a:t>
            </a:r>
            <a:r>
              <a:rPr b="1" lang="de">
                <a:latin typeface="Open Sans"/>
                <a:ea typeface="Open Sans"/>
                <a:cs typeface="Open Sans"/>
                <a:sym typeface="Open Sans"/>
              </a:rPr>
              <a:t> </a:t>
            </a:r>
            <a:endParaRPr b="1">
              <a:latin typeface="Open Sans"/>
              <a:ea typeface="Open Sans"/>
              <a:cs typeface="Open Sans"/>
              <a:sym typeface="Open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61"/>
          <p:cNvSpPr txBox="1"/>
          <p:nvPr>
            <p:ph type="title"/>
          </p:nvPr>
        </p:nvSpPr>
        <p:spPr>
          <a:xfrm>
            <a:off x="311700" y="166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a:latin typeface="Open Sans"/>
                <a:ea typeface="Open Sans"/>
                <a:cs typeface="Open Sans"/>
                <a:sym typeface="Open Sans"/>
              </a:rPr>
              <a:t>Gini impurity Leaderboard</a:t>
            </a:r>
            <a:endParaRPr b="1">
              <a:latin typeface="Open Sans"/>
              <a:ea typeface="Open Sans"/>
              <a:cs typeface="Open Sans"/>
              <a:sym typeface="Open Sans"/>
            </a:endParaRPr>
          </a:p>
        </p:txBody>
      </p:sp>
      <p:sp>
        <p:nvSpPr>
          <p:cNvPr id="579" name="Google Shape;579;p61"/>
          <p:cNvSpPr txBox="1"/>
          <p:nvPr>
            <p:ph type="title"/>
          </p:nvPr>
        </p:nvSpPr>
        <p:spPr>
          <a:xfrm>
            <a:off x="387900" y="2273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latin typeface="Open Sans"/>
                <a:ea typeface="Open Sans"/>
                <a:cs typeface="Open Sans"/>
                <a:sym typeface="Open Sans"/>
              </a:rPr>
              <a:t>1. Income &gt;50k  - 0.360</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2. Millennial - 0.364</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3. Avocados - 0.381</a:t>
            </a:r>
            <a:r>
              <a:rPr b="1" lang="de">
                <a:latin typeface="Open Sans"/>
                <a:ea typeface="Open Sans"/>
                <a:cs typeface="Open Sans"/>
                <a:sym typeface="Open Sans"/>
              </a:rPr>
              <a:t> </a:t>
            </a:r>
            <a:endParaRPr b="1">
              <a:latin typeface="Open Sans"/>
              <a:ea typeface="Open Sans"/>
              <a:cs typeface="Open Sans"/>
              <a:sym typeface="Open Sans"/>
            </a:endParaRPr>
          </a:p>
        </p:txBody>
      </p:sp>
      <p:sp>
        <p:nvSpPr>
          <p:cNvPr id="580" name="Google Shape;580;p61"/>
          <p:cNvSpPr/>
          <p:nvPr/>
        </p:nvSpPr>
        <p:spPr>
          <a:xfrm>
            <a:off x="6046550" y="19487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Income &gt;50k</a:t>
            </a:r>
            <a:endParaRPr b="1">
              <a:latin typeface="Open Sans"/>
              <a:ea typeface="Open Sans"/>
              <a:cs typeface="Open Sans"/>
              <a:sym typeface="Open Sans"/>
            </a:endParaRPr>
          </a:p>
        </p:txBody>
      </p:sp>
      <p:cxnSp>
        <p:nvCxnSpPr>
          <p:cNvPr id="581" name="Google Shape;581;p61"/>
          <p:cNvCxnSpPr/>
          <p:nvPr/>
        </p:nvCxnSpPr>
        <p:spPr>
          <a:xfrm flipH="1">
            <a:off x="6171650" y="2521400"/>
            <a:ext cx="781200" cy="620700"/>
          </a:xfrm>
          <a:prstGeom prst="straightConnector1">
            <a:avLst/>
          </a:prstGeom>
          <a:noFill/>
          <a:ln cap="flat" cmpd="sng" w="9525">
            <a:solidFill>
              <a:schemeClr val="dk2"/>
            </a:solidFill>
            <a:prstDash val="solid"/>
            <a:round/>
            <a:headEnd len="med" w="med" type="none"/>
            <a:tailEnd len="med" w="med" type="triangle"/>
          </a:ln>
        </p:spPr>
      </p:cxnSp>
      <p:cxnSp>
        <p:nvCxnSpPr>
          <p:cNvPr id="582" name="Google Shape;582;p61"/>
          <p:cNvCxnSpPr>
            <a:stCxn id="580" idx="2"/>
          </p:cNvCxnSpPr>
          <p:nvPr/>
        </p:nvCxnSpPr>
        <p:spPr>
          <a:xfrm>
            <a:off x="6952850" y="2521400"/>
            <a:ext cx="691200" cy="652800"/>
          </a:xfrm>
          <a:prstGeom prst="straightConnector1">
            <a:avLst/>
          </a:prstGeom>
          <a:noFill/>
          <a:ln cap="flat" cmpd="sng" w="9525">
            <a:solidFill>
              <a:schemeClr val="dk2"/>
            </a:solidFill>
            <a:prstDash val="solid"/>
            <a:round/>
            <a:headEnd len="med" w="med" type="none"/>
            <a:tailEnd len="med" w="med" type="triangle"/>
          </a:ln>
        </p:spPr>
      </p:cxnSp>
      <p:sp>
        <p:nvSpPr>
          <p:cNvPr id="583" name="Google Shape;583;p61"/>
          <p:cNvSpPr/>
          <p:nvPr/>
        </p:nvSpPr>
        <p:spPr>
          <a:xfrm>
            <a:off x="4957500" y="3174200"/>
            <a:ext cx="1812600" cy="572700"/>
          </a:xfrm>
          <a:prstGeom prst="roundRect">
            <a:avLst>
              <a:gd fmla="val 16667" name="adj"/>
            </a:avLst>
          </a:prstGeom>
          <a:noFill/>
          <a:ln cap="flat" cmpd="sng" w="381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584" name="Google Shape;584;p61"/>
          <p:cNvSpPr/>
          <p:nvPr/>
        </p:nvSpPr>
        <p:spPr>
          <a:xfrm>
            <a:off x="7167300" y="3174200"/>
            <a:ext cx="1812600" cy="572700"/>
          </a:xfrm>
          <a:prstGeom prst="roundRect">
            <a:avLst>
              <a:gd fmla="val 16667" name="adj"/>
            </a:avLst>
          </a:prstGeom>
          <a:noFill/>
          <a:ln cap="flat" cmpd="sng" w="381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 name="Shape 78"/>
        <p:cNvGrpSpPr/>
        <p:nvPr/>
      </p:nvGrpSpPr>
      <p:grpSpPr>
        <a:xfrm>
          <a:off x="0" y="0"/>
          <a:ext cx="0" cy="0"/>
          <a:chOff x="0" y="0"/>
          <a:chExt cx="0" cy="0"/>
        </a:xfrm>
      </p:grpSpPr>
      <p:sp>
        <p:nvSpPr>
          <p:cNvPr id="79" name="Google Shape;79;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1" name="Google Shape;81;p17"/>
          <p:cNvPicPr preferRelativeResize="0"/>
          <p:nvPr/>
        </p:nvPicPr>
        <p:blipFill>
          <a:blip r:embed="rId3">
            <a:alphaModFix/>
          </a:blip>
          <a:stretch>
            <a:fillRect/>
          </a:stretch>
        </p:blipFill>
        <p:spPr>
          <a:xfrm>
            <a:off x="1674400" y="550213"/>
            <a:ext cx="6004900" cy="40430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2"/>
          <p:cNvSpPr txBox="1"/>
          <p:nvPr>
            <p:ph type="title"/>
          </p:nvPr>
        </p:nvSpPr>
        <p:spPr>
          <a:xfrm>
            <a:off x="311700" y="1664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a:latin typeface="Open Sans"/>
                <a:ea typeface="Open Sans"/>
                <a:cs typeface="Open Sans"/>
                <a:sym typeface="Open Sans"/>
              </a:rPr>
              <a:t>Gini impurity Leaderboard</a:t>
            </a:r>
            <a:endParaRPr b="1">
              <a:latin typeface="Open Sans"/>
              <a:ea typeface="Open Sans"/>
              <a:cs typeface="Open Sans"/>
              <a:sym typeface="Open Sans"/>
            </a:endParaRPr>
          </a:p>
        </p:txBody>
      </p:sp>
      <p:sp>
        <p:nvSpPr>
          <p:cNvPr id="590" name="Google Shape;590;p62"/>
          <p:cNvSpPr txBox="1"/>
          <p:nvPr>
            <p:ph type="title"/>
          </p:nvPr>
        </p:nvSpPr>
        <p:spPr>
          <a:xfrm>
            <a:off x="387900" y="2273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2400">
                <a:latin typeface="Open Sans"/>
                <a:ea typeface="Open Sans"/>
                <a:cs typeface="Open Sans"/>
                <a:sym typeface="Open Sans"/>
              </a:rPr>
              <a:t>1. Income &gt;50k  - 0.360</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2. Millennial - 0.364</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3. Avocados - 0.381</a:t>
            </a:r>
            <a:r>
              <a:rPr b="1" lang="de">
                <a:latin typeface="Open Sans"/>
                <a:ea typeface="Open Sans"/>
                <a:cs typeface="Open Sans"/>
                <a:sym typeface="Open Sans"/>
              </a:rPr>
              <a:t> </a:t>
            </a:r>
            <a:endParaRPr b="1">
              <a:latin typeface="Open Sans"/>
              <a:ea typeface="Open Sans"/>
              <a:cs typeface="Open Sans"/>
              <a:sym typeface="Open Sans"/>
            </a:endParaRPr>
          </a:p>
        </p:txBody>
      </p:sp>
      <p:sp>
        <p:nvSpPr>
          <p:cNvPr id="591" name="Google Shape;591;p62"/>
          <p:cNvSpPr/>
          <p:nvPr/>
        </p:nvSpPr>
        <p:spPr>
          <a:xfrm>
            <a:off x="6046550" y="19487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Income &gt;50k</a:t>
            </a:r>
            <a:endParaRPr b="1">
              <a:latin typeface="Open Sans"/>
              <a:ea typeface="Open Sans"/>
              <a:cs typeface="Open Sans"/>
              <a:sym typeface="Open Sans"/>
            </a:endParaRPr>
          </a:p>
        </p:txBody>
      </p:sp>
      <p:cxnSp>
        <p:nvCxnSpPr>
          <p:cNvPr id="592" name="Google Shape;592;p62"/>
          <p:cNvCxnSpPr/>
          <p:nvPr/>
        </p:nvCxnSpPr>
        <p:spPr>
          <a:xfrm flipH="1">
            <a:off x="6171650" y="2521400"/>
            <a:ext cx="781200" cy="620700"/>
          </a:xfrm>
          <a:prstGeom prst="straightConnector1">
            <a:avLst/>
          </a:prstGeom>
          <a:noFill/>
          <a:ln cap="flat" cmpd="sng" w="9525">
            <a:solidFill>
              <a:schemeClr val="dk2"/>
            </a:solidFill>
            <a:prstDash val="solid"/>
            <a:round/>
            <a:headEnd len="med" w="med" type="none"/>
            <a:tailEnd len="med" w="med" type="triangle"/>
          </a:ln>
        </p:spPr>
      </p:cxnSp>
      <p:cxnSp>
        <p:nvCxnSpPr>
          <p:cNvPr id="593" name="Google Shape;593;p62"/>
          <p:cNvCxnSpPr>
            <a:stCxn id="591" idx="2"/>
          </p:cNvCxnSpPr>
          <p:nvPr/>
        </p:nvCxnSpPr>
        <p:spPr>
          <a:xfrm>
            <a:off x="6952850" y="2521400"/>
            <a:ext cx="691200" cy="652800"/>
          </a:xfrm>
          <a:prstGeom prst="straightConnector1">
            <a:avLst/>
          </a:prstGeom>
          <a:noFill/>
          <a:ln cap="flat" cmpd="sng" w="9525">
            <a:solidFill>
              <a:schemeClr val="dk2"/>
            </a:solidFill>
            <a:prstDash val="solid"/>
            <a:round/>
            <a:headEnd len="med" w="med" type="none"/>
            <a:tailEnd len="med" w="med" type="triangle"/>
          </a:ln>
        </p:spPr>
      </p:cxnSp>
      <p:sp>
        <p:nvSpPr>
          <p:cNvPr id="594" name="Google Shape;594;p62"/>
          <p:cNvSpPr/>
          <p:nvPr/>
        </p:nvSpPr>
        <p:spPr>
          <a:xfrm>
            <a:off x="4957500" y="3174200"/>
            <a:ext cx="1812600" cy="572700"/>
          </a:xfrm>
          <a:prstGeom prst="roundRect">
            <a:avLst>
              <a:gd fmla="val 16667" name="adj"/>
            </a:avLst>
          </a:prstGeom>
          <a:noFill/>
          <a:ln cap="flat" cmpd="sng" w="381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sp>
        <p:nvSpPr>
          <p:cNvPr id="595" name="Google Shape;595;p62"/>
          <p:cNvSpPr/>
          <p:nvPr/>
        </p:nvSpPr>
        <p:spPr>
          <a:xfrm>
            <a:off x="7167300" y="3174200"/>
            <a:ext cx="1812600" cy="572700"/>
          </a:xfrm>
          <a:prstGeom prst="roundRect">
            <a:avLst>
              <a:gd fmla="val 16667" name="adj"/>
            </a:avLst>
          </a:prstGeom>
          <a:noFill/>
          <a:ln cap="flat" cmpd="sng" w="38100">
            <a:solidFill>
              <a:srgbClr val="B7B7B7"/>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Open Sans"/>
              <a:ea typeface="Open Sans"/>
              <a:cs typeface="Open Sans"/>
              <a:sym typeface="Open Sans"/>
            </a:endParaRPr>
          </a:p>
        </p:txBody>
      </p:sp>
      <p:pic>
        <p:nvPicPr>
          <p:cNvPr id="596" name="Google Shape;596;p62"/>
          <p:cNvPicPr preferRelativeResize="0"/>
          <p:nvPr/>
        </p:nvPicPr>
        <p:blipFill rotWithShape="1">
          <a:blip r:embed="rId3">
            <a:alphaModFix/>
          </a:blip>
          <a:srcRect b="19633" l="0" r="0" t="0"/>
          <a:stretch/>
        </p:blipFill>
        <p:spPr>
          <a:xfrm>
            <a:off x="6303232" y="1032225"/>
            <a:ext cx="1350225" cy="8795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pic>
        <p:nvPicPr>
          <p:cNvPr id="601" name="Google Shape;601;p63"/>
          <p:cNvPicPr preferRelativeResize="0"/>
          <p:nvPr/>
        </p:nvPicPr>
        <p:blipFill rotWithShape="1">
          <a:blip r:embed="rId3">
            <a:alphaModFix/>
          </a:blip>
          <a:srcRect b="19633" l="0" r="0" t="0"/>
          <a:stretch/>
        </p:blipFill>
        <p:spPr>
          <a:xfrm>
            <a:off x="1887857" y="492450"/>
            <a:ext cx="1350225" cy="879550"/>
          </a:xfrm>
          <a:prstGeom prst="rect">
            <a:avLst/>
          </a:prstGeom>
          <a:noFill/>
          <a:ln>
            <a:noFill/>
          </a:ln>
        </p:spPr>
      </p:pic>
      <p:sp>
        <p:nvSpPr>
          <p:cNvPr id="602" name="Google Shape;602;p63"/>
          <p:cNvSpPr/>
          <p:nvPr/>
        </p:nvSpPr>
        <p:spPr>
          <a:xfrm>
            <a:off x="1589971" y="14756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Income &gt;50</a:t>
            </a:r>
            <a:endParaRPr b="1">
              <a:latin typeface="Open Sans"/>
              <a:ea typeface="Open Sans"/>
              <a:cs typeface="Open Sans"/>
              <a:sym typeface="Open Sans"/>
            </a:endParaRPr>
          </a:p>
        </p:txBody>
      </p:sp>
      <p:sp>
        <p:nvSpPr>
          <p:cNvPr id="603" name="Google Shape;603;p63"/>
          <p:cNvSpPr/>
          <p:nvPr/>
        </p:nvSpPr>
        <p:spPr>
          <a:xfrm>
            <a:off x="477296" y="296787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04" name="Google Shape;604;p63"/>
          <p:cNvCxnSpPr/>
          <p:nvPr/>
        </p:nvCxnSpPr>
        <p:spPr>
          <a:xfrm>
            <a:off x="626229" y="3411044"/>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605" name="Google Shape;605;p63"/>
          <p:cNvCxnSpPr>
            <a:stCxn id="602" idx="2"/>
            <a:endCxn id="603" idx="0"/>
          </p:cNvCxnSpPr>
          <p:nvPr/>
        </p:nvCxnSpPr>
        <p:spPr>
          <a:xfrm flipH="1">
            <a:off x="1435171" y="2048325"/>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606" name="Google Shape;606;p63"/>
          <p:cNvCxnSpPr>
            <a:stCxn id="602" idx="2"/>
            <a:endCxn id="607" idx="0"/>
          </p:cNvCxnSpPr>
          <p:nvPr/>
        </p:nvCxnSpPr>
        <p:spPr>
          <a:xfrm>
            <a:off x="2496271" y="2048325"/>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608" name="Google Shape;608;p63"/>
          <p:cNvSpPr txBox="1"/>
          <p:nvPr/>
        </p:nvSpPr>
        <p:spPr>
          <a:xfrm>
            <a:off x="1415746" y="222865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609" name="Google Shape;609;p63"/>
          <p:cNvSpPr txBox="1"/>
          <p:nvPr/>
        </p:nvSpPr>
        <p:spPr>
          <a:xfrm>
            <a:off x="3238771" y="222865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607" name="Google Shape;607;p63"/>
          <p:cNvSpPr/>
          <p:nvPr/>
        </p:nvSpPr>
        <p:spPr>
          <a:xfrm>
            <a:off x="2656496" y="296787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37		127</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10" name="Google Shape;610;p63"/>
          <p:cNvCxnSpPr/>
          <p:nvPr/>
        </p:nvCxnSpPr>
        <p:spPr>
          <a:xfrm>
            <a:off x="2805429" y="3411044"/>
            <a:ext cx="1542300" cy="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pic>
        <p:nvPicPr>
          <p:cNvPr id="615" name="Google Shape;615;p64"/>
          <p:cNvPicPr preferRelativeResize="0"/>
          <p:nvPr/>
        </p:nvPicPr>
        <p:blipFill rotWithShape="1">
          <a:blip r:embed="rId3">
            <a:alphaModFix/>
          </a:blip>
          <a:srcRect b="19633" l="0" r="0" t="0"/>
          <a:stretch/>
        </p:blipFill>
        <p:spPr>
          <a:xfrm>
            <a:off x="1887857" y="492450"/>
            <a:ext cx="1350225" cy="879550"/>
          </a:xfrm>
          <a:prstGeom prst="rect">
            <a:avLst/>
          </a:prstGeom>
          <a:noFill/>
          <a:ln>
            <a:noFill/>
          </a:ln>
        </p:spPr>
      </p:pic>
      <p:sp>
        <p:nvSpPr>
          <p:cNvPr id="616" name="Google Shape;616;p64"/>
          <p:cNvSpPr/>
          <p:nvPr/>
        </p:nvSpPr>
        <p:spPr>
          <a:xfrm>
            <a:off x="1589971" y="14756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Income &gt;50</a:t>
            </a:r>
            <a:endParaRPr b="1">
              <a:latin typeface="Open Sans"/>
              <a:ea typeface="Open Sans"/>
              <a:cs typeface="Open Sans"/>
              <a:sym typeface="Open Sans"/>
            </a:endParaRPr>
          </a:p>
        </p:txBody>
      </p:sp>
      <p:sp>
        <p:nvSpPr>
          <p:cNvPr id="617" name="Google Shape;617;p64"/>
          <p:cNvSpPr/>
          <p:nvPr/>
        </p:nvSpPr>
        <p:spPr>
          <a:xfrm>
            <a:off x="477296" y="296787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37		137</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18" name="Google Shape;618;p64"/>
          <p:cNvCxnSpPr/>
          <p:nvPr/>
        </p:nvCxnSpPr>
        <p:spPr>
          <a:xfrm>
            <a:off x="626229" y="3411044"/>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619" name="Google Shape;619;p64"/>
          <p:cNvCxnSpPr>
            <a:stCxn id="616" idx="2"/>
            <a:endCxn id="617" idx="0"/>
          </p:cNvCxnSpPr>
          <p:nvPr/>
        </p:nvCxnSpPr>
        <p:spPr>
          <a:xfrm flipH="1">
            <a:off x="1435171" y="2048325"/>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620" name="Google Shape;620;p64"/>
          <p:cNvCxnSpPr>
            <a:stCxn id="616" idx="2"/>
            <a:endCxn id="621" idx="0"/>
          </p:cNvCxnSpPr>
          <p:nvPr/>
        </p:nvCxnSpPr>
        <p:spPr>
          <a:xfrm>
            <a:off x="2496271" y="2048325"/>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622" name="Google Shape;622;p64"/>
          <p:cNvSpPr txBox="1"/>
          <p:nvPr/>
        </p:nvSpPr>
        <p:spPr>
          <a:xfrm>
            <a:off x="1415746" y="222865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623" name="Google Shape;623;p64"/>
          <p:cNvSpPr txBox="1"/>
          <p:nvPr/>
        </p:nvSpPr>
        <p:spPr>
          <a:xfrm>
            <a:off x="3238771" y="222865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621" name="Google Shape;621;p64"/>
          <p:cNvSpPr/>
          <p:nvPr/>
        </p:nvSpPr>
        <p:spPr>
          <a:xfrm>
            <a:off x="2656496" y="296787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100		33</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24" name="Google Shape;624;p64"/>
          <p:cNvCxnSpPr/>
          <p:nvPr/>
        </p:nvCxnSpPr>
        <p:spPr>
          <a:xfrm>
            <a:off x="2805429" y="3411044"/>
            <a:ext cx="1542300" cy="0"/>
          </a:xfrm>
          <a:prstGeom prst="straightConnector1">
            <a:avLst/>
          </a:prstGeom>
          <a:noFill/>
          <a:ln cap="flat" cmpd="sng" w="38100">
            <a:solidFill>
              <a:srgbClr val="000000"/>
            </a:solidFill>
            <a:prstDash val="solid"/>
            <a:round/>
            <a:headEnd len="med" w="med" type="none"/>
            <a:tailEnd len="med" w="med" type="none"/>
          </a:ln>
        </p:spPr>
      </p:cxnSp>
      <p:sp>
        <p:nvSpPr>
          <p:cNvPr id="625" name="Google Shape;625;p64"/>
          <p:cNvSpPr/>
          <p:nvPr/>
        </p:nvSpPr>
        <p:spPr>
          <a:xfrm>
            <a:off x="6183046" y="14756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Income &gt;50</a:t>
            </a:r>
            <a:endParaRPr b="1">
              <a:latin typeface="Open Sans"/>
              <a:ea typeface="Open Sans"/>
              <a:cs typeface="Open Sans"/>
              <a:sym typeface="Open Sans"/>
            </a:endParaRPr>
          </a:p>
        </p:txBody>
      </p:sp>
      <p:cxnSp>
        <p:nvCxnSpPr>
          <p:cNvPr id="626" name="Google Shape;626;p64"/>
          <p:cNvCxnSpPr/>
          <p:nvPr/>
        </p:nvCxnSpPr>
        <p:spPr>
          <a:xfrm flipH="1">
            <a:off x="6059446" y="2048325"/>
            <a:ext cx="1061100" cy="919500"/>
          </a:xfrm>
          <a:prstGeom prst="straightConnector1">
            <a:avLst/>
          </a:prstGeom>
          <a:noFill/>
          <a:ln cap="flat" cmpd="sng" w="38100">
            <a:solidFill>
              <a:schemeClr val="dk2"/>
            </a:solidFill>
            <a:prstDash val="solid"/>
            <a:round/>
            <a:headEnd len="med" w="med" type="none"/>
            <a:tailEnd len="med" w="med" type="triangle"/>
          </a:ln>
        </p:spPr>
      </p:cxnSp>
      <p:sp>
        <p:nvSpPr>
          <p:cNvPr id="627" name="Google Shape;627;p64"/>
          <p:cNvSpPr/>
          <p:nvPr/>
        </p:nvSpPr>
        <p:spPr>
          <a:xfrm>
            <a:off x="5136171" y="29678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37/127</a:t>
            </a:r>
            <a:endParaRPr b="1">
              <a:latin typeface="Open Sans"/>
              <a:ea typeface="Open Sans"/>
              <a:cs typeface="Open Sans"/>
              <a:sym typeface="Open Sans"/>
            </a:endParaRPr>
          </a:p>
        </p:txBody>
      </p:sp>
      <p:sp>
        <p:nvSpPr>
          <p:cNvPr id="628" name="Google Shape;628;p64"/>
          <p:cNvSpPr/>
          <p:nvPr/>
        </p:nvSpPr>
        <p:spPr>
          <a:xfrm>
            <a:off x="7223496" y="29678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100</a:t>
            </a:r>
            <a:r>
              <a:rPr b="1" lang="de">
                <a:latin typeface="Open Sans"/>
                <a:ea typeface="Open Sans"/>
                <a:cs typeface="Open Sans"/>
                <a:sym typeface="Open Sans"/>
              </a:rPr>
              <a:t>/33</a:t>
            </a:r>
            <a:endParaRPr b="1">
              <a:latin typeface="Open Sans"/>
              <a:ea typeface="Open Sans"/>
              <a:cs typeface="Open Sans"/>
              <a:sym typeface="Open Sans"/>
            </a:endParaRPr>
          </a:p>
        </p:txBody>
      </p:sp>
      <p:cxnSp>
        <p:nvCxnSpPr>
          <p:cNvPr id="629" name="Google Shape;629;p64"/>
          <p:cNvCxnSpPr>
            <a:stCxn id="625" idx="2"/>
            <a:endCxn id="628" idx="0"/>
          </p:cNvCxnSpPr>
          <p:nvPr/>
        </p:nvCxnSpPr>
        <p:spPr>
          <a:xfrm>
            <a:off x="7089346" y="2048325"/>
            <a:ext cx="1040400" cy="919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3" name="Shape 633"/>
        <p:cNvGrpSpPr/>
        <p:nvPr/>
      </p:nvGrpSpPr>
      <p:grpSpPr>
        <a:xfrm>
          <a:off x="0" y="0"/>
          <a:ext cx="0" cy="0"/>
          <a:chOff x="0" y="0"/>
          <a:chExt cx="0" cy="0"/>
        </a:xfrm>
      </p:grpSpPr>
      <p:sp>
        <p:nvSpPr>
          <p:cNvPr id="634" name="Google Shape;634;p65"/>
          <p:cNvSpPr/>
          <p:nvPr/>
        </p:nvSpPr>
        <p:spPr>
          <a:xfrm>
            <a:off x="3608121" y="7044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Income &gt;50</a:t>
            </a:r>
            <a:endParaRPr b="1">
              <a:latin typeface="Open Sans"/>
              <a:ea typeface="Open Sans"/>
              <a:cs typeface="Open Sans"/>
              <a:sym typeface="Open Sans"/>
            </a:endParaRPr>
          </a:p>
        </p:txBody>
      </p:sp>
      <p:cxnSp>
        <p:nvCxnSpPr>
          <p:cNvPr id="635" name="Google Shape;635;p65"/>
          <p:cNvCxnSpPr/>
          <p:nvPr/>
        </p:nvCxnSpPr>
        <p:spPr>
          <a:xfrm flipH="1">
            <a:off x="3484521" y="1277125"/>
            <a:ext cx="1061100" cy="919500"/>
          </a:xfrm>
          <a:prstGeom prst="straightConnector1">
            <a:avLst/>
          </a:prstGeom>
          <a:noFill/>
          <a:ln cap="flat" cmpd="sng" w="38100">
            <a:solidFill>
              <a:schemeClr val="dk2"/>
            </a:solidFill>
            <a:prstDash val="solid"/>
            <a:round/>
            <a:headEnd len="med" w="med" type="none"/>
            <a:tailEnd len="med" w="med" type="triangle"/>
          </a:ln>
        </p:spPr>
      </p:cxnSp>
      <p:sp>
        <p:nvSpPr>
          <p:cNvPr id="636" name="Google Shape;636;p65"/>
          <p:cNvSpPr/>
          <p:nvPr/>
        </p:nvSpPr>
        <p:spPr>
          <a:xfrm>
            <a:off x="2561246" y="21966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37/127</a:t>
            </a:r>
            <a:endParaRPr b="1">
              <a:latin typeface="Open Sans"/>
              <a:ea typeface="Open Sans"/>
              <a:cs typeface="Open Sans"/>
              <a:sym typeface="Open Sans"/>
            </a:endParaRPr>
          </a:p>
        </p:txBody>
      </p:sp>
      <p:sp>
        <p:nvSpPr>
          <p:cNvPr id="637" name="Google Shape;637;p65"/>
          <p:cNvSpPr/>
          <p:nvPr/>
        </p:nvSpPr>
        <p:spPr>
          <a:xfrm>
            <a:off x="4648571" y="219662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100/33</a:t>
            </a:r>
            <a:endParaRPr b="1">
              <a:latin typeface="Open Sans"/>
              <a:ea typeface="Open Sans"/>
              <a:cs typeface="Open Sans"/>
              <a:sym typeface="Open Sans"/>
            </a:endParaRPr>
          </a:p>
        </p:txBody>
      </p:sp>
      <p:cxnSp>
        <p:nvCxnSpPr>
          <p:cNvPr id="638" name="Google Shape;638;p65"/>
          <p:cNvCxnSpPr>
            <a:stCxn id="634" idx="2"/>
            <a:endCxn id="637" idx="0"/>
          </p:cNvCxnSpPr>
          <p:nvPr/>
        </p:nvCxnSpPr>
        <p:spPr>
          <a:xfrm>
            <a:off x="4514421" y="1277125"/>
            <a:ext cx="1040400" cy="919500"/>
          </a:xfrm>
          <a:prstGeom prst="straightConnector1">
            <a:avLst/>
          </a:prstGeom>
          <a:noFill/>
          <a:ln cap="flat" cmpd="sng" w="38100">
            <a:solidFill>
              <a:schemeClr val="dk2"/>
            </a:solidFill>
            <a:prstDash val="solid"/>
            <a:round/>
            <a:headEnd len="med" w="med" type="none"/>
            <a:tailEnd len="med" w="med" type="triangle"/>
          </a:ln>
        </p:spPr>
      </p:cxnSp>
      <p:sp>
        <p:nvSpPr>
          <p:cNvPr id="639" name="Google Shape;639;p65"/>
          <p:cNvSpPr txBox="1"/>
          <p:nvPr/>
        </p:nvSpPr>
        <p:spPr>
          <a:xfrm>
            <a:off x="1812250" y="3123075"/>
            <a:ext cx="6201600" cy="12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2400">
                <a:latin typeface="Open Sans"/>
                <a:ea typeface="Open Sans"/>
                <a:cs typeface="Open Sans"/>
                <a:sym typeface="Open Sans"/>
              </a:rPr>
              <a:t>Does “Avocados” or “Millenials” </a:t>
            </a:r>
            <a:r>
              <a:rPr lang="de" sz="2400">
                <a:latin typeface="Open Sans"/>
                <a:ea typeface="Open Sans"/>
                <a:cs typeface="Open Sans"/>
                <a:sym typeface="Open Sans"/>
              </a:rPr>
              <a:t>separates</a:t>
            </a:r>
            <a:r>
              <a:rPr lang="de" sz="2400">
                <a:latin typeface="Open Sans"/>
                <a:ea typeface="Open Sans"/>
                <a:cs typeface="Open Sans"/>
                <a:sym typeface="Open Sans"/>
              </a:rPr>
              <a:t> the remaining data the best?</a:t>
            </a:r>
            <a:endParaRPr sz="2400">
              <a:latin typeface="Open Sans"/>
              <a:ea typeface="Open Sans"/>
              <a:cs typeface="Open Sans"/>
              <a:sym typeface="Open Sans"/>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3" name="Shape 643"/>
        <p:cNvGrpSpPr/>
        <p:nvPr/>
      </p:nvGrpSpPr>
      <p:grpSpPr>
        <a:xfrm>
          <a:off x="0" y="0"/>
          <a:ext cx="0" cy="0"/>
          <a:chOff x="0" y="0"/>
          <a:chExt cx="0" cy="0"/>
        </a:xfrm>
      </p:grpSpPr>
      <p:sp>
        <p:nvSpPr>
          <p:cNvPr id="644" name="Google Shape;644;p66"/>
          <p:cNvSpPr txBox="1"/>
          <p:nvPr>
            <p:ph type="title"/>
          </p:nvPr>
        </p:nvSpPr>
        <p:spPr>
          <a:xfrm>
            <a:off x="311700" y="659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3000">
                <a:latin typeface="Open Sans"/>
                <a:ea typeface="Open Sans"/>
                <a:cs typeface="Open Sans"/>
                <a:sym typeface="Open Sans"/>
              </a:rPr>
              <a:t>Calculate GINI for the remaining Data!</a:t>
            </a:r>
            <a:endParaRPr b="1" sz="3000">
              <a:latin typeface="Open Sans"/>
              <a:ea typeface="Open Sans"/>
              <a:cs typeface="Open Sans"/>
              <a:sym typeface="Open Sans"/>
            </a:endParaRPr>
          </a:p>
        </p:txBody>
      </p:sp>
      <p:sp>
        <p:nvSpPr>
          <p:cNvPr id="645" name="Google Shape;645;p66"/>
          <p:cNvSpPr/>
          <p:nvPr/>
        </p:nvSpPr>
        <p:spPr>
          <a:xfrm>
            <a:off x="1424371" y="14192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37/127</a:t>
            </a:r>
            <a:endParaRPr b="1">
              <a:latin typeface="Open Sans"/>
              <a:ea typeface="Open Sans"/>
              <a:cs typeface="Open Sans"/>
              <a:sym typeface="Open Sans"/>
            </a:endParaRPr>
          </a:p>
        </p:txBody>
      </p:sp>
      <p:sp>
        <p:nvSpPr>
          <p:cNvPr id="646" name="Google Shape;646;p66"/>
          <p:cNvSpPr/>
          <p:nvPr/>
        </p:nvSpPr>
        <p:spPr>
          <a:xfrm>
            <a:off x="1424371" y="238067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647" name="Google Shape;647;p66"/>
          <p:cNvSpPr/>
          <p:nvPr/>
        </p:nvSpPr>
        <p:spPr>
          <a:xfrm>
            <a:off x="311696" y="38729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98		13</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48" name="Google Shape;648;p66"/>
          <p:cNvCxnSpPr/>
          <p:nvPr/>
        </p:nvCxnSpPr>
        <p:spPr>
          <a:xfrm>
            <a:off x="460629" y="4316094"/>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649" name="Google Shape;649;p66"/>
          <p:cNvCxnSpPr>
            <a:stCxn id="646" idx="2"/>
            <a:endCxn id="647" idx="0"/>
          </p:cNvCxnSpPr>
          <p:nvPr/>
        </p:nvCxnSpPr>
        <p:spPr>
          <a:xfrm flipH="1">
            <a:off x="1269571" y="2953375"/>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650" name="Google Shape;650;p66"/>
          <p:cNvCxnSpPr>
            <a:stCxn id="646" idx="2"/>
            <a:endCxn id="651" idx="0"/>
          </p:cNvCxnSpPr>
          <p:nvPr/>
        </p:nvCxnSpPr>
        <p:spPr>
          <a:xfrm>
            <a:off x="2330671" y="2953375"/>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652" name="Google Shape;652;p66"/>
          <p:cNvSpPr txBox="1"/>
          <p:nvPr/>
        </p:nvSpPr>
        <p:spPr>
          <a:xfrm>
            <a:off x="1250146" y="313370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653" name="Google Shape;653;p66"/>
          <p:cNvSpPr txBox="1"/>
          <p:nvPr/>
        </p:nvSpPr>
        <p:spPr>
          <a:xfrm>
            <a:off x="3073171" y="313370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651" name="Google Shape;651;p66"/>
          <p:cNvSpPr/>
          <p:nvPr/>
        </p:nvSpPr>
        <p:spPr>
          <a:xfrm>
            <a:off x="2490896" y="38729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29		24</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54" name="Google Shape;654;p66"/>
          <p:cNvCxnSpPr/>
          <p:nvPr/>
        </p:nvCxnSpPr>
        <p:spPr>
          <a:xfrm>
            <a:off x="2639829" y="4316094"/>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655" name="Google Shape;655;p66"/>
          <p:cNvCxnSpPr>
            <a:endCxn id="646" idx="0"/>
          </p:cNvCxnSpPr>
          <p:nvPr/>
        </p:nvCxnSpPr>
        <p:spPr>
          <a:xfrm>
            <a:off x="2330671" y="1991875"/>
            <a:ext cx="0" cy="388800"/>
          </a:xfrm>
          <a:prstGeom prst="straightConnector1">
            <a:avLst/>
          </a:prstGeom>
          <a:noFill/>
          <a:ln cap="flat" cmpd="sng" w="9525">
            <a:solidFill>
              <a:schemeClr val="dk2"/>
            </a:solidFill>
            <a:prstDash val="solid"/>
            <a:round/>
            <a:headEnd len="med" w="med" type="none"/>
            <a:tailEnd len="med" w="med" type="triangle"/>
          </a:ln>
        </p:spPr>
      </p:cxnSp>
      <p:sp>
        <p:nvSpPr>
          <p:cNvPr id="656" name="Google Shape;656;p66"/>
          <p:cNvSpPr/>
          <p:nvPr/>
        </p:nvSpPr>
        <p:spPr>
          <a:xfrm>
            <a:off x="5858971" y="1441413"/>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37/127</a:t>
            </a:r>
            <a:endParaRPr b="1">
              <a:latin typeface="Open Sans"/>
              <a:ea typeface="Open Sans"/>
              <a:cs typeface="Open Sans"/>
              <a:sym typeface="Open Sans"/>
            </a:endParaRPr>
          </a:p>
        </p:txBody>
      </p:sp>
      <p:sp>
        <p:nvSpPr>
          <p:cNvPr id="657" name="Google Shape;657;p66"/>
          <p:cNvSpPr/>
          <p:nvPr/>
        </p:nvSpPr>
        <p:spPr>
          <a:xfrm>
            <a:off x="5858971" y="2402838"/>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658" name="Google Shape;658;p66"/>
          <p:cNvSpPr/>
          <p:nvPr/>
        </p:nvSpPr>
        <p:spPr>
          <a:xfrm>
            <a:off x="4746296" y="3895088"/>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25		24</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59" name="Google Shape;659;p66"/>
          <p:cNvCxnSpPr/>
          <p:nvPr/>
        </p:nvCxnSpPr>
        <p:spPr>
          <a:xfrm>
            <a:off x="4895229" y="4338257"/>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660" name="Google Shape;660;p66"/>
          <p:cNvCxnSpPr>
            <a:stCxn id="657" idx="2"/>
            <a:endCxn id="658" idx="0"/>
          </p:cNvCxnSpPr>
          <p:nvPr/>
        </p:nvCxnSpPr>
        <p:spPr>
          <a:xfrm flipH="1">
            <a:off x="5704171" y="2975538"/>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661" name="Google Shape;661;p66"/>
          <p:cNvCxnSpPr>
            <a:stCxn id="657" idx="2"/>
            <a:endCxn id="662" idx="0"/>
          </p:cNvCxnSpPr>
          <p:nvPr/>
        </p:nvCxnSpPr>
        <p:spPr>
          <a:xfrm>
            <a:off x="6765271" y="2975538"/>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663" name="Google Shape;663;p66"/>
          <p:cNvSpPr txBox="1"/>
          <p:nvPr/>
        </p:nvSpPr>
        <p:spPr>
          <a:xfrm>
            <a:off x="5684746" y="3155863"/>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664" name="Google Shape;664;p66"/>
          <p:cNvSpPr txBox="1"/>
          <p:nvPr/>
        </p:nvSpPr>
        <p:spPr>
          <a:xfrm>
            <a:off x="7507771" y="3155863"/>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662" name="Google Shape;662;p66"/>
          <p:cNvSpPr/>
          <p:nvPr/>
        </p:nvSpPr>
        <p:spPr>
          <a:xfrm>
            <a:off x="6925496" y="3895088"/>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102		13</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65" name="Google Shape;665;p66"/>
          <p:cNvCxnSpPr/>
          <p:nvPr/>
        </p:nvCxnSpPr>
        <p:spPr>
          <a:xfrm>
            <a:off x="7074429" y="4338257"/>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666" name="Google Shape;666;p66"/>
          <p:cNvCxnSpPr>
            <a:endCxn id="657" idx="0"/>
          </p:cNvCxnSpPr>
          <p:nvPr/>
        </p:nvCxnSpPr>
        <p:spPr>
          <a:xfrm>
            <a:off x="6765271" y="2014038"/>
            <a:ext cx="0" cy="3888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67"/>
          <p:cNvSpPr txBox="1"/>
          <p:nvPr>
            <p:ph type="title"/>
          </p:nvPr>
        </p:nvSpPr>
        <p:spPr>
          <a:xfrm>
            <a:off x="1275525" y="719900"/>
            <a:ext cx="292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3000">
                <a:latin typeface="Open Sans"/>
                <a:ea typeface="Open Sans"/>
                <a:cs typeface="Open Sans"/>
                <a:sym typeface="Open Sans"/>
              </a:rPr>
              <a:t>Gini = 0.3</a:t>
            </a:r>
            <a:endParaRPr b="1" sz="3000">
              <a:latin typeface="Open Sans"/>
              <a:ea typeface="Open Sans"/>
              <a:cs typeface="Open Sans"/>
              <a:sym typeface="Open Sans"/>
            </a:endParaRPr>
          </a:p>
        </p:txBody>
      </p:sp>
      <p:sp>
        <p:nvSpPr>
          <p:cNvPr id="672" name="Google Shape;672;p67"/>
          <p:cNvSpPr/>
          <p:nvPr/>
        </p:nvSpPr>
        <p:spPr>
          <a:xfrm>
            <a:off x="1424371" y="141925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37/127</a:t>
            </a:r>
            <a:endParaRPr b="1">
              <a:latin typeface="Open Sans"/>
              <a:ea typeface="Open Sans"/>
              <a:cs typeface="Open Sans"/>
              <a:sym typeface="Open Sans"/>
            </a:endParaRPr>
          </a:p>
        </p:txBody>
      </p:sp>
      <p:sp>
        <p:nvSpPr>
          <p:cNvPr id="673" name="Google Shape;673;p67"/>
          <p:cNvSpPr/>
          <p:nvPr/>
        </p:nvSpPr>
        <p:spPr>
          <a:xfrm>
            <a:off x="1424371" y="2380675"/>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Millennial</a:t>
            </a:r>
            <a:endParaRPr b="1">
              <a:latin typeface="Open Sans"/>
              <a:ea typeface="Open Sans"/>
              <a:cs typeface="Open Sans"/>
              <a:sym typeface="Open Sans"/>
            </a:endParaRPr>
          </a:p>
        </p:txBody>
      </p:sp>
      <p:sp>
        <p:nvSpPr>
          <p:cNvPr id="674" name="Google Shape;674;p67"/>
          <p:cNvSpPr/>
          <p:nvPr/>
        </p:nvSpPr>
        <p:spPr>
          <a:xfrm>
            <a:off x="311696" y="38729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98		13</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75" name="Google Shape;675;p67"/>
          <p:cNvCxnSpPr/>
          <p:nvPr/>
        </p:nvCxnSpPr>
        <p:spPr>
          <a:xfrm>
            <a:off x="460629" y="4316094"/>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676" name="Google Shape;676;p67"/>
          <p:cNvCxnSpPr>
            <a:stCxn id="673" idx="2"/>
            <a:endCxn id="674" idx="0"/>
          </p:cNvCxnSpPr>
          <p:nvPr/>
        </p:nvCxnSpPr>
        <p:spPr>
          <a:xfrm flipH="1">
            <a:off x="1269571" y="2953375"/>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677" name="Google Shape;677;p67"/>
          <p:cNvCxnSpPr>
            <a:stCxn id="673" idx="2"/>
            <a:endCxn id="678" idx="0"/>
          </p:cNvCxnSpPr>
          <p:nvPr/>
        </p:nvCxnSpPr>
        <p:spPr>
          <a:xfrm>
            <a:off x="2330671" y="2953375"/>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679" name="Google Shape;679;p67"/>
          <p:cNvSpPr txBox="1"/>
          <p:nvPr/>
        </p:nvSpPr>
        <p:spPr>
          <a:xfrm>
            <a:off x="1250146" y="313370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680" name="Google Shape;680;p67"/>
          <p:cNvSpPr txBox="1"/>
          <p:nvPr/>
        </p:nvSpPr>
        <p:spPr>
          <a:xfrm>
            <a:off x="3073171" y="3133700"/>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678" name="Google Shape;678;p67"/>
          <p:cNvSpPr/>
          <p:nvPr/>
        </p:nvSpPr>
        <p:spPr>
          <a:xfrm>
            <a:off x="2490896" y="3872925"/>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29		24</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81" name="Google Shape;681;p67"/>
          <p:cNvCxnSpPr/>
          <p:nvPr/>
        </p:nvCxnSpPr>
        <p:spPr>
          <a:xfrm>
            <a:off x="2639829" y="4316094"/>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682" name="Google Shape;682;p67"/>
          <p:cNvCxnSpPr>
            <a:endCxn id="673" idx="0"/>
          </p:cNvCxnSpPr>
          <p:nvPr/>
        </p:nvCxnSpPr>
        <p:spPr>
          <a:xfrm>
            <a:off x="2330671" y="1991875"/>
            <a:ext cx="0" cy="388800"/>
          </a:xfrm>
          <a:prstGeom prst="straightConnector1">
            <a:avLst/>
          </a:prstGeom>
          <a:noFill/>
          <a:ln cap="flat" cmpd="sng" w="9525">
            <a:solidFill>
              <a:schemeClr val="dk2"/>
            </a:solidFill>
            <a:prstDash val="solid"/>
            <a:round/>
            <a:headEnd len="med" w="med" type="none"/>
            <a:tailEnd len="med" w="med" type="triangle"/>
          </a:ln>
        </p:spPr>
      </p:cxnSp>
      <p:sp>
        <p:nvSpPr>
          <p:cNvPr id="683" name="Google Shape;683;p67"/>
          <p:cNvSpPr/>
          <p:nvPr/>
        </p:nvSpPr>
        <p:spPr>
          <a:xfrm>
            <a:off x="5858971" y="1441413"/>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37/127</a:t>
            </a:r>
            <a:endParaRPr b="1">
              <a:latin typeface="Open Sans"/>
              <a:ea typeface="Open Sans"/>
              <a:cs typeface="Open Sans"/>
              <a:sym typeface="Open Sans"/>
            </a:endParaRPr>
          </a:p>
        </p:txBody>
      </p:sp>
      <p:sp>
        <p:nvSpPr>
          <p:cNvPr id="684" name="Google Shape;684;p67"/>
          <p:cNvSpPr/>
          <p:nvPr/>
        </p:nvSpPr>
        <p:spPr>
          <a:xfrm>
            <a:off x="5858971" y="2402838"/>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Avocado</a:t>
            </a:r>
            <a:endParaRPr b="1">
              <a:latin typeface="Open Sans"/>
              <a:ea typeface="Open Sans"/>
              <a:cs typeface="Open Sans"/>
              <a:sym typeface="Open Sans"/>
            </a:endParaRPr>
          </a:p>
        </p:txBody>
      </p:sp>
      <p:sp>
        <p:nvSpPr>
          <p:cNvPr id="685" name="Google Shape;685;p67"/>
          <p:cNvSpPr/>
          <p:nvPr/>
        </p:nvSpPr>
        <p:spPr>
          <a:xfrm>
            <a:off x="4746296" y="3895088"/>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25		24</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86" name="Google Shape;686;p67"/>
          <p:cNvCxnSpPr/>
          <p:nvPr/>
        </p:nvCxnSpPr>
        <p:spPr>
          <a:xfrm>
            <a:off x="4895229" y="4338257"/>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687" name="Google Shape;687;p67"/>
          <p:cNvCxnSpPr>
            <a:stCxn id="684" idx="2"/>
            <a:endCxn id="685" idx="0"/>
          </p:cNvCxnSpPr>
          <p:nvPr/>
        </p:nvCxnSpPr>
        <p:spPr>
          <a:xfrm flipH="1">
            <a:off x="5704171" y="2975538"/>
            <a:ext cx="1061100" cy="919500"/>
          </a:xfrm>
          <a:prstGeom prst="straightConnector1">
            <a:avLst/>
          </a:prstGeom>
          <a:noFill/>
          <a:ln cap="flat" cmpd="sng" w="38100">
            <a:solidFill>
              <a:schemeClr val="dk2"/>
            </a:solidFill>
            <a:prstDash val="solid"/>
            <a:round/>
            <a:headEnd len="med" w="med" type="none"/>
            <a:tailEnd len="med" w="med" type="triangle"/>
          </a:ln>
        </p:spPr>
      </p:cxnSp>
      <p:cxnSp>
        <p:nvCxnSpPr>
          <p:cNvPr id="688" name="Google Shape;688;p67"/>
          <p:cNvCxnSpPr>
            <a:stCxn id="684" idx="2"/>
            <a:endCxn id="689" idx="0"/>
          </p:cNvCxnSpPr>
          <p:nvPr/>
        </p:nvCxnSpPr>
        <p:spPr>
          <a:xfrm>
            <a:off x="6765271" y="2975538"/>
            <a:ext cx="1118100" cy="919500"/>
          </a:xfrm>
          <a:prstGeom prst="straightConnector1">
            <a:avLst/>
          </a:prstGeom>
          <a:noFill/>
          <a:ln cap="flat" cmpd="sng" w="38100">
            <a:solidFill>
              <a:schemeClr val="dk2"/>
            </a:solidFill>
            <a:prstDash val="solid"/>
            <a:round/>
            <a:headEnd len="med" w="med" type="none"/>
            <a:tailEnd len="med" w="med" type="triangle"/>
          </a:ln>
        </p:spPr>
      </p:cxnSp>
      <p:sp>
        <p:nvSpPr>
          <p:cNvPr id="690" name="Google Shape;690;p67"/>
          <p:cNvSpPr txBox="1"/>
          <p:nvPr/>
        </p:nvSpPr>
        <p:spPr>
          <a:xfrm>
            <a:off x="5684746" y="3155863"/>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691" name="Google Shape;691;p67"/>
          <p:cNvSpPr txBox="1"/>
          <p:nvPr/>
        </p:nvSpPr>
        <p:spPr>
          <a:xfrm>
            <a:off x="7507771" y="3155863"/>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689" name="Google Shape;689;p67"/>
          <p:cNvSpPr/>
          <p:nvPr/>
        </p:nvSpPr>
        <p:spPr>
          <a:xfrm>
            <a:off x="6925496" y="3895088"/>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102		13</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692" name="Google Shape;692;p67"/>
          <p:cNvCxnSpPr/>
          <p:nvPr/>
        </p:nvCxnSpPr>
        <p:spPr>
          <a:xfrm>
            <a:off x="7074429" y="4338257"/>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693" name="Google Shape;693;p67"/>
          <p:cNvCxnSpPr>
            <a:endCxn id="684" idx="0"/>
          </p:cNvCxnSpPr>
          <p:nvPr/>
        </p:nvCxnSpPr>
        <p:spPr>
          <a:xfrm>
            <a:off x="6765271" y="2014038"/>
            <a:ext cx="0" cy="388800"/>
          </a:xfrm>
          <a:prstGeom prst="straightConnector1">
            <a:avLst/>
          </a:prstGeom>
          <a:noFill/>
          <a:ln cap="flat" cmpd="sng" w="9525">
            <a:solidFill>
              <a:schemeClr val="dk2"/>
            </a:solidFill>
            <a:prstDash val="solid"/>
            <a:round/>
            <a:headEnd len="med" w="med" type="none"/>
            <a:tailEnd len="med" w="med" type="triangle"/>
          </a:ln>
        </p:spPr>
      </p:cxnSp>
      <p:sp>
        <p:nvSpPr>
          <p:cNvPr id="694" name="Google Shape;694;p67"/>
          <p:cNvSpPr txBox="1"/>
          <p:nvPr>
            <p:ph type="title"/>
          </p:nvPr>
        </p:nvSpPr>
        <p:spPr>
          <a:xfrm>
            <a:off x="5726333" y="719900"/>
            <a:ext cx="2925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3000">
                <a:latin typeface="Open Sans"/>
                <a:ea typeface="Open Sans"/>
                <a:cs typeface="Open Sans"/>
                <a:sym typeface="Open Sans"/>
              </a:rPr>
              <a:t>Gini = 0.29</a:t>
            </a:r>
            <a:endParaRPr b="1" sz="3000">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8" name="Shape 698"/>
        <p:cNvGrpSpPr/>
        <p:nvPr/>
      </p:nvGrpSpPr>
      <p:grpSpPr>
        <a:xfrm>
          <a:off x="0" y="0"/>
          <a:ext cx="0" cy="0"/>
          <a:chOff x="0" y="0"/>
          <a:chExt cx="0" cy="0"/>
        </a:xfrm>
      </p:grpSpPr>
      <p:sp>
        <p:nvSpPr>
          <p:cNvPr id="699" name="Google Shape;699;p68"/>
          <p:cNvSpPr/>
          <p:nvPr/>
        </p:nvSpPr>
        <p:spPr>
          <a:xfrm>
            <a:off x="3795621" y="6486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Income &gt;50</a:t>
            </a:r>
            <a:endParaRPr b="1">
              <a:latin typeface="Open Sans"/>
              <a:ea typeface="Open Sans"/>
              <a:cs typeface="Open Sans"/>
              <a:sym typeface="Open Sans"/>
            </a:endParaRPr>
          </a:p>
        </p:txBody>
      </p:sp>
      <p:cxnSp>
        <p:nvCxnSpPr>
          <p:cNvPr id="700" name="Google Shape;700;p68"/>
          <p:cNvCxnSpPr/>
          <p:nvPr/>
        </p:nvCxnSpPr>
        <p:spPr>
          <a:xfrm flipH="1">
            <a:off x="3672021" y="1221300"/>
            <a:ext cx="1061100" cy="919500"/>
          </a:xfrm>
          <a:prstGeom prst="straightConnector1">
            <a:avLst/>
          </a:prstGeom>
          <a:noFill/>
          <a:ln cap="flat" cmpd="sng" w="38100">
            <a:solidFill>
              <a:schemeClr val="dk2"/>
            </a:solidFill>
            <a:prstDash val="solid"/>
            <a:round/>
            <a:headEnd len="med" w="med" type="none"/>
            <a:tailEnd len="med" w="med" type="triangle"/>
          </a:ln>
        </p:spPr>
      </p:cxnSp>
      <p:sp>
        <p:nvSpPr>
          <p:cNvPr id="701" name="Google Shape;701;p68"/>
          <p:cNvSpPr/>
          <p:nvPr/>
        </p:nvSpPr>
        <p:spPr>
          <a:xfrm>
            <a:off x="2748746" y="21408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Avocado</a:t>
            </a:r>
            <a:endParaRPr b="1">
              <a:latin typeface="Open Sans"/>
              <a:ea typeface="Open Sans"/>
              <a:cs typeface="Open Sans"/>
              <a:sym typeface="Open Sans"/>
            </a:endParaRPr>
          </a:p>
        </p:txBody>
      </p:sp>
      <p:sp>
        <p:nvSpPr>
          <p:cNvPr id="702" name="Google Shape;702;p68"/>
          <p:cNvSpPr/>
          <p:nvPr/>
        </p:nvSpPr>
        <p:spPr>
          <a:xfrm>
            <a:off x="4836071" y="21408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100/33</a:t>
            </a:r>
            <a:endParaRPr b="1">
              <a:latin typeface="Open Sans"/>
              <a:ea typeface="Open Sans"/>
              <a:cs typeface="Open Sans"/>
              <a:sym typeface="Open Sans"/>
            </a:endParaRPr>
          </a:p>
        </p:txBody>
      </p:sp>
      <p:cxnSp>
        <p:nvCxnSpPr>
          <p:cNvPr id="703" name="Google Shape;703;p68"/>
          <p:cNvCxnSpPr>
            <a:stCxn id="699" idx="2"/>
            <a:endCxn id="702" idx="0"/>
          </p:cNvCxnSpPr>
          <p:nvPr/>
        </p:nvCxnSpPr>
        <p:spPr>
          <a:xfrm>
            <a:off x="4701921" y="1221300"/>
            <a:ext cx="1040400" cy="91950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7" name="Shape 707"/>
        <p:cNvGrpSpPr/>
        <p:nvPr/>
      </p:nvGrpSpPr>
      <p:grpSpPr>
        <a:xfrm>
          <a:off x="0" y="0"/>
          <a:ext cx="0" cy="0"/>
          <a:chOff x="0" y="0"/>
          <a:chExt cx="0" cy="0"/>
        </a:xfrm>
      </p:grpSpPr>
      <p:sp>
        <p:nvSpPr>
          <p:cNvPr id="708" name="Google Shape;708;p69"/>
          <p:cNvSpPr/>
          <p:nvPr/>
        </p:nvSpPr>
        <p:spPr>
          <a:xfrm>
            <a:off x="3795621" y="6486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Income &gt;50</a:t>
            </a:r>
            <a:endParaRPr b="1">
              <a:latin typeface="Open Sans"/>
              <a:ea typeface="Open Sans"/>
              <a:cs typeface="Open Sans"/>
              <a:sym typeface="Open Sans"/>
            </a:endParaRPr>
          </a:p>
        </p:txBody>
      </p:sp>
      <p:cxnSp>
        <p:nvCxnSpPr>
          <p:cNvPr id="709" name="Google Shape;709;p69"/>
          <p:cNvCxnSpPr/>
          <p:nvPr/>
        </p:nvCxnSpPr>
        <p:spPr>
          <a:xfrm flipH="1">
            <a:off x="3672021" y="1221300"/>
            <a:ext cx="1061100" cy="919500"/>
          </a:xfrm>
          <a:prstGeom prst="straightConnector1">
            <a:avLst/>
          </a:prstGeom>
          <a:noFill/>
          <a:ln cap="flat" cmpd="sng" w="38100">
            <a:solidFill>
              <a:schemeClr val="dk2"/>
            </a:solidFill>
            <a:prstDash val="solid"/>
            <a:round/>
            <a:headEnd len="med" w="med" type="none"/>
            <a:tailEnd len="med" w="med" type="triangle"/>
          </a:ln>
        </p:spPr>
      </p:cxnSp>
      <p:sp>
        <p:nvSpPr>
          <p:cNvPr id="710" name="Google Shape;710;p69"/>
          <p:cNvSpPr/>
          <p:nvPr/>
        </p:nvSpPr>
        <p:spPr>
          <a:xfrm>
            <a:off x="2748746" y="21408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Avocado</a:t>
            </a:r>
            <a:endParaRPr b="1">
              <a:latin typeface="Open Sans"/>
              <a:ea typeface="Open Sans"/>
              <a:cs typeface="Open Sans"/>
              <a:sym typeface="Open Sans"/>
            </a:endParaRPr>
          </a:p>
        </p:txBody>
      </p:sp>
      <p:sp>
        <p:nvSpPr>
          <p:cNvPr id="711" name="Google Shape;711;p69"/>
          <p:cNvSpPr/>
          <p:nvPr/>
        </p:nvSpPr>
        <p:spPr>
          <a:xfrm>
            <a:off x="4836071" y="21408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100/33</a:t>
            </a:r>
            <a:endParaRPr b="1">
              <a:latin typeface="Open Sans"/>
              <a:ea typeface="Open Sans"/>
              <a:cs typeface="Open Sans"/>
              <a:sym typeface="Open Sans"/>
            </a:endParaRPr>
          </a:p>
        </p:txBody>
      </p:sp>
      <p:cxnSp>
        <p:nvCxnSpPr>
          <p:cNvPr id="712" name="Google Shape;712;p69"/>
          <p:cNvCxnSpPr>
            <a:stCxn id="708" idx="2"/>
            <a:endCxn id="711" idx="0"/>
          </p:cNvCxnSpPr>
          <p:nvPr/>
        </p:nvCxnSpPr>
        <p:spPr>
          <a:xfrm>
            <a:off x="4701921" y="1221300"/>
            <a:ext cx="1040400" cy="919500"/>
          </a:xfrm>
          <a:prstGeom prst="straightConnector1">
            <a:avLst/>
          </a:prstGeom>
          <a:noFill/>
          <a:ln cap="flat" cmpd="sng" w="38100">
            <a:solidFill>
              <a:schemeClr val="dk2"/>
            </a:solidFill>
            <a:prstDash val="solid"/>
            <a:round/>
            <a:headEnd len="med" w="med" type="none"/>
            <a:tailEnd len="med" w="med" type="triangle"/>
          </a:ln>
        </p:spPr>
      </p:cxnSp>
      <p:sp>
        <p:nvSpPr>
          <p:cNvPr id="713" name="Google Shape;713;p69"/>
          <p:cNvSpPr txBox="1"/>
          <p:nvPr/>
        </p:nvSpPr>
        <p:spPr>
          <a:xfrm>
            <a:off x="2320800" y="3123450"/>
            <a:ext cx="5584500" cy="106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Repeat until GINI Impurity is 0 </a:t>
            </a:r>
            <a:endParaRPr b="1" sz="2400">
              <a:latin typeface="Open Sans"/>
              <a:ea typeface="Open Sans"/>
              <a:cs typeface="Open Sans"/>
              <a:sym typeface="Open Sans"/>
            </a:endParaRPr>
          </a:p>
          <a:p>
            <a:pPr indent="0" lvl="0" marL="0" rtl="0" algn="l">
              <a:spcBef>
                <a:spcPts val="0"/>
              </a:spcBef>
              <a:spcAft>
                <a:spcPts val="0"/>
              </a:spcAft>
              <a:buNone/>
            </a:pPr>
            <a:r>
              <a:rPr b="1" lang="de" sz="2400">
                <a:latin typeface="Open Sans"/>
                <a:ea typeface="Open Sans"/>
                <a:cs typeface="Open Sans"/>
                <a:sym typeface="Open Sans"/>
              </a:rPr>
              <a:t>or no more features left.</a:t>
            </a:r>
            <a:endParaRPr b="1" sz="2400">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70"/>
          <p:cNvSpPr txBox="1"/>
          <p:nvPr>
            <p:ph type="title"/>
          </p:nvPr>
        </p:nvSpPr>
        <p:spPr>
          <a:xfrm>
            <a:off x="311700" y="142657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de" sz="3000">
                <a:latin typeface="Open Sans"/>
                <a:ea typeface="Open Sans"/>
                <a:cs typeface="Open Sans"/>
                <a:sym typeface="Open Sans"/>
              </a:rPr>
              <a:t>What about numerical features?</a:t>
            </a:r>
            <a:endParaRPr b="1" sz="3000">
              <a:latin typeface="Open Sans"/>
              <a:ea typeface="Open Sans"/>
              <a:cs typeface="Open Sans"/>
              <a:sym typeface="Open Sans"/>
            </a:endParaRPr>
          </a:p>
          <a:p>
            <a:pPr indent="0" lvl="0" marL="0" rtl="0" algn="l">
              <a:spcBef>
                <a:spcPts val="0"/>
              </a:spcBef>
              <a:spcAft>
                <a:spcPts val="0"/>
              </a:spcAft>
              <a:buNone/>
            </a:pPr>
            <a:r>
              <a:t/>
            </a:r>
            <a:endParaRPr b="1" sz="3000">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2" name="Shape 722"/>
        <p:cNvGrpSpPr/>
        <p:nvPr/>
      </p:nvGrpSpPr>
      <p:grpSpPr>
        <a:xfrm>
          <a:off x="0" y="0"/>
          <a:ext cx="0" cy="0"/>
          <a:chOff x="0" y="0"/>
          <a:chExt cx="0" cy="0"/>
        </a:xfrm>
      </p:grpSpPr>
      <p:graphicFrame>
        <p:nvGraphicFramePr>
          <p:cNvPr id="723" name="Google Shape;723;p71"/>
          <p:cNvGraphicFramePr/>
          <p:nvPr/>
        </p:nvGraphicFramePr>
        <p:xfrm>
          <a:off x="723450" y="670375"/>
          <a:ext cx="3000000" cy="3000000"/>
        </p:xfrm>
        <a:graphic>
          <a:graphicData uri="http://schemas.openxmlformats.org/drawingml/2006/table">
            <a:tbl>
              <a:tblPr>
                <a:noFill/>
                <a:tableStyleId>{526A0AA4-25EA-4190-A63A-3538ED0D61B8}</a:tableStyleId>
              </a:tblPr>
              <a:tblGrid>
                <a:gridCol w="989950"/>
                <a:gridCol w="989950"/>
              </a:tblGrid>
              <a:tr h="1112625">
                <a:tc>
                  <a:txBody>
                    <a:bodyPr/>
                    <a:lstStyle/>
                    <a:p>
                      <a:pPr indent="0" lvl="0" marL="0" rtl="0" algn="l">
                        <a:spcBef>
                          <a:spcPts val="0"/>
                        </a:spcBef>
                        <a:spcAft>
                          <a:spcPts val="0"/>
                        </a:spcAft>
                        <a:buNone/>
                      </a:pPr>
                      <a:r>
                        <a:rPr lang="de">
                          <a:latin typeface="Open Sans"/>
                          <a:ea typeface="Open Sans"/>
                          <a:cs typeface="Open Sans"/>
                          <a:sym typeface="Open Sans"/>
                        </a:rPr>
                        <a:t>Current</a:t>
                      </a:r>
                      <a:endParaRPr>
                        <a:latin typeface="Open Sans"/>
                        <a:ea typeface="Open Sans"/>
                        <a:cs typeface="Open Sans"/>
                        <a:sym typeface="Open Sans"/>
                      </a:endParaRPr>
                    </a:p>
                    <a:p>
                      <a:pPr indent="0" lvl="0" marL="0" rtl="0" algn="l">
                        <a:spcBef>
                          <a:spcPts val="0"/>
                        </a:spcBef>
                        <a:spcAft>
                          <a:spcPts val="0"/>
                        </a:spcAft>
                        <a:buNone/>
                      </a:pPr>
                      <a:r>
                        <a:rPr lang="de">
                          <a:latin typeface="Open Sans"/>
                          <a:ea typeface="Open Sans"/>
                          <a:cs typeface="Open Sans"/>
                          <a:sym typeface="Open Sans"/>
                        </a:rPr>
                        <a:t>Debt</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solidFill>
                            <a:schemeClr val="dk1"/>
                          </a:solidFill>
                          <a:latin typeface="Open Sans"/>
                          <a:ea typeface="Open Sans"/>
                          <a:cs typeface="Open Sans"/>
                          <a:sym typeface="Open Sans"/>
                        </a:rPr>
                        <a:t>2000€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1500€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1000€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8" name="Google Shape;88;p18"/>
          <p:cNvPicPr preferRelativeResize="0"/>
          <p:nvPr/>
        </p:nvPicPr>
        <p:blipFill>
          <a:blip r:embed="rId3">
            <a:alphaModFix/>
          </a:blip>
          <a:stretch>
            <a:fillRect/>
          </a:stretch>
        </p:blipFill>
        <p:spPr>
          <a:xfrm>
            <a:off x="61900" y="395275"/>
            <a:ext cx="9020175" cy="4352925"/>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graphicFrame>
        <p:nvGraphicFramePr>
          <p:cNvPr id="728" name="Google Shape;728;p72"/>
          <p:cNvGraphicFramePr/>
          <p:nvPr/>
        </p:nvGraphicFramePr>
        <p:xfrm>
          <a:off x="723450" y="670375"/>
          <a:ext cx="3000000" cy="3000000"/>
        </p:xfrm>
        <a:graphic>
          <a:graphicData uri="http://schemas.openxmlformats.org/drawingml/2006/table">
            <a:tbl>
              <a:tblPr>
                <a:noFill/>
                <a:tableStyleId>{526A0AA4-25EA-4190-A63A-3538ED0D61B8}</a:tableStyleId>
              </a:tblPr>
              <a:tblGrid>
                <a:gridCol w="989950"/>
                <a:gridCol w="989950"/>
              </a:tblGrid>
              <a:tr h="1112625">
                <a:tc>
                  <a:txBody>
                    <a:bodyPr/>
                    <a:lstStyle/>
                    <a:p>
                      <a:pPr indent="0" lvl="0" marL="0" rtl="0" algn="l">
                        <a:spcBef>
                          <a:spcPts val="0"/>
                        </a:spcBef>
                        <a:spcAft>
                          <a:spcPts val="0"/>
                        </a:spcAft>
                        <a:buNone/>
                      </a:pPr>
                      <a:r>
                        <a:rPr lang="de">
                          <a:latin typeface="Open Sans"/>
                          <a:ea typeface="Open Sans"/>
                          <a:cs typeface="Open Sans"/>
                          <a:sym typeface="Open Sans"/>
                        </a:rPr>
                        <a:t>Current</a:t>
                      </a:r>
                      <a:endParaRPr>
                        <a:latin typeface="Open Sans"/>
                        <a:ea typeface="Open Sans"/>
                        <a:cs typeface="Open Sans"/>
                        <a:sym typeface="Open Sans"/>
                      </a:endParaRPr>
                    </a:p>
                    <a:p>
                      <a:pPr indent="0" lvl="0" marL="0" rtl="0" algn="l">
                        <a:spcBef>
                          <a:spcPts val="0"/>
                        </a:spcBef>
                        <a:spcAft>
                          <a:spcPts val="0"/>
                        </a:spcAft>
                        <a:buNone/>
                      </a:pPr>
                      <a:r>
                        <a:rPr lang="de">
                          <a:latin typeface="Open Sans"/>
                          <a:ea typeface="Open Sans"/>
                          <a:cs typeface="Open Sans"/>
                          <a:sym typeface="Open Sans"/>
                        </a:rPr>
                        <a:t>Debt</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solidFill>
                            <a:schemeClr val="dk1"/>
                          </a:solidFill>
                          <a:latin typeface="Open Sans"/>
                          <a:ea typeface="Open Sans"/>
                          <a:cs typeface="Open Sans"/>
                          <a:sym typeface="Open Sans"/>
                        </a:rPr>
                        <a:t>1000€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1500€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729" name="Google Shape;729;p72"/>
          <p:cNvSpPr txBox="1"/>
          <p:nvPr/>
        </p:nvSpPr>
        <p:spPr>
          <a:xfrm>
            <a:off x="3028400" y="517975"/>
            <a:ext cx="33618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Step 1</a:t>
            </a:r>
            <a:endParaRPr b="1"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Sort rows ascending</a:t>
            </a:r>
            <a:endParaRPr sz="2400">
              <a:latin typeface="Open Sans"/>
              <a:ea typeface="Open Sans"/>
              <a:cs typeface="Open Sans"/>
              <a:sym typeface="Open Sans"/>
            </a:endParaRPr>
          </a:p>
        </p:txBody>
      </p:sp>
      <p:cxnSp>
        <p:nvCxnSpPr>
          <p:cNvPr id="730" name="Google Shape;730;p72"/>
          <p:cNvCxnSpPr/>
          <p:nvPr/>
        </p:nvCxnSpPr>
        <p:spPr>
          <a:xfrm>
            <a:off x="456650" y="773200"/>
            <a:ext cx="0" cy="3571800"/>
          </a:xfrm>
          <a:prstGeom prst="straightConnector1">
            <a:avLst/>
          </a:prstGeom>
          <a:noFill/>
          <a:ln cap="flat" cmpd="sng" w="76200">
            <a:solidFill>
              <a:schemeClr val="dk2"/>
            </a:solidFill>
            <a:prstDash val="solid"/>
            <a:round/>
            <a:headEnd len="med" w="med"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4" name="Shape 734"/>
        <p:cNvGrpSpPr/>
        <p:nvPr/>
      </p:nvGrpSpPr>
      <p:grpSpPr>
        <a:xfrm>
          <a:off x="0" y="0"/>
          <a:ext cx="0" cy="0"/>
          <a:chOff x="0" y="0"/>
          <a:chExt cx="0" cy="0"/>
        </a:xfrm>
      </p:grpSpPr>
      <p:graphicFrame>
        <p:nvGraphicFramePr>
          <p:cNvPr id="735" name="Google Shape;735;p73"/>
          <p:cNvGraphicFramePr/>
          <p:nvPr/>
        </p:nvGraphicFramePr>
        <p:xfrm>
          <a:off x="723450" y="670375"/>
          <a:ext cx="3000000" cy="3000000"/>
        </p:xfrm>
        <a:graphic>
          <a:graphicData uri="http://schemas.openxmlformats.org/drawingml/2006/table">
            <a:tbl>
              <a:tblPr>
                <a:noFill/>
                <a:tableStyleId>{526A0AA4-25EA-4190-A63A-3538ED0D61B8}</a:tableStyleId>
              </a:tblPr>
              <a:tblGrid>
                <a:gridCol w="989950"/>
                <a:gridCol w="989950"/>
              </a:tblGrid>
              <a:tr h="1112625">
                <a:tc>
                  <a:txBody>
                    <a:bodyPr/>
                    <a:lstStyle/>
                    <a:p>
                      <a:pPr indent="0" lvl="0" marL="0" rtl="0" algn="l">
                        <a:spcBef>
                          <a:spcPts val="0"/>
                        </a:spcBef>
                        <a:spcAft>
                          <a:spcPts val="0"/>
                        </a:spcAft>
                        <a:buNone/>
                      </a:pPr>
                      <a:r>
                        <a:rPr lang="de">
                          <a:latin typeface="Open Sans"/>
                          <a:ea typeface="Open Sans"/>
                          <a:cs typeface="Open Sans"/>
                          <a:sym typeface="Open Sans"/>
                        </a:rPr>
                        <a:t>Current</a:t>
                      </a:r>
                      <a:endParaRPr>
                        <a:latin typeface="Open Sans"/>
                        <a:ea typeface="Open Sans"/>
                        <a:cs typeface="Open Sans"/>
                        <a:sym typeface="Open Sans"/>
                      </a:endParaRPr>
                    </a:p>
                    <a:p>
                      <a:pPr indent="0" lvl="0" marL="0" rtl="0" algn="l">
                        <a:spcBef>
                          <a:spcPts val="0"/>
                        </a:spcBef>
                        <a:spcAft>
                          <a:spcPts val="0"/>
                        </a:spcAft>
                        <a:buNone/>
                      </a:pPr>
                      <a:r>
                        <a:rPr lang="de">
                          <a:latin typeface="Open Sans"/>
                          <a:ea typeface="Open Sans"/>
                          <a:cs typeface="Open Sans"/>
                          <a:sym typeface="Open Sans"/>
                        </a:rPr>
                        <a:t>Debt</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solidFill>
                            <a:schemeClr val="dk1"/>
                          </a:solidFill>
                          <a:latin typeface="Open Sans"/>
                          <a:ea typeface="Open Sans"/>
                          <a:cs typeface="Open Sans"/>
                          <a:sym typeface="Open Sans"/>
                        </a:rPr>
                        <a:t>1000€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1500€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736" name="Google Shape;736;p73"/>
          <p:cNvSpPr txBox="1"/>
          <p:nvPr/>
        </p:nvSpPr>
        <p:spPr>
          <a:xfrm>
            <a:off x="3028400" y="386600"/>
            <a:ext cx="58242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Step 2</a:t>
            </a:r>
            <a:endParaRPr b="1"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Calculate mean between rows</a:t>
            </a:r>
            <a:endParaRPr sz="2400">
              <a:latin typeface="Open Sans"/>
              <a:ea typeface="Open Sans"/>
              <a:cs typeface="Open Sans"/>
              <a:sym typeface="Open Sans"/>
            </a:endParaRPr>
          </a:p>
        </p:txBody>
      </p:sp>
      <p:sp>
        <p:nvSpPr>
          <p:cNvPr id="737" name="Google Shape;737;p73"/>
          <p:cNvSpPr txBox="1"/>
          <p:nvPr/>
        </p:nvSpPr>
        <p:spPr>
          <a:xfrm>
            <a:off x="969312" y="2035399"/>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1250</a:t>
            </a:r>
            <a:endParaRPr b="1" sz="1800">
              <a:latin typeface="Open Sans"/>
              <a:ea typeface="Open Sans"/>
              <a:cs typeface="Open Sans"/>
              <a:sym typeface="Open Sans"/>
            </a:endParaRPr>
          </a:p>
        </p:txBody>
      </p:sp>
      <p:sp>
        <p:nvSpPr>
          <p:cNvPr id="738" name="Google Shape;738;p73"/>
          <p:cNvSpPr txBox="1"/>
          <p:nvPr/>
        </p:nvSpPr>
        <p:spPr>
          <a:xfrm>
            <a:off x="960907" y="2577203"/>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1750</a:t>
            </a:r>
            <a:endParaRPr b="1" sz="1800">
              <a:latin typeface="Open Sans"/>
              <a:ea typeface="Open Sans"/>
              <a:cs typeface="Open Sans"/>
              <a:sym typeface="Open Sans"/>
            </a:endParaRPr>
          </a:p>
        </p:txBody>
      </p:sp>
      <p:sp>
        <p:nvSpPr>
          <p:cNvPr id="739" name="Google Shape;739;p73"/>
          <p:cNvSpPr txBox="1"/>
          <p:nvPr/>
        </p:nvSpPr>
        <p:spPr>
          <a:xfrm>
            <a:off x="953071" y="3128260"/>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2250</a:t>
            </a:r>
            <a:endParaRPr b="1" sz="1800">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3" name="Shape 743"/>
        <p:cNvGrpSpPr/>
        <p:nvPr/>
      </p:nvGrpSpPr>
      <p:grpSpPr>
        <a:xfrm>
          <a:off x="0" y="0"/>
          <a:ext cx="0" cy="0"/>
          <a:chOff x="0" y="0"/>
          <a:chExt cx="0" cy="0"/>
        </a:xfrm>
      </p:grpSpPr>
      <p:graphicFrame>
        <p:nvGraphicFramePr>
          <p:cNvPr id="744" name="Google Shape;744;p74"/>
          <p:cNvGraphicFramePr/>
          <p:nvPr/>
        </p:nvGraphicFramePr>
        <p:xfrm>
          <a:off x="723450" y="670375"/>
          <a:ext cx="3000000" cy="3000000"/>
        </p:xfrm>
        <a:graphic>
          <a:graphicData uri="http://schemas.openxmlformats.org/drawingml/2006/table">
            <a:tbl>
              <a:tblPr>
                <a:noFill/>
                <a:tableStyleId>{526A0AA4-25EA-4190-A63A-3538ED0D61B8}</a:tableStyleId>
              </a:tblPr>
              <a:tblGrid>
                <a:gridCol w="989950"/>
                <a:gridCol w="989950"/>
              </a:tblGrid>
              <a:tr h="1112625">
                <a:tc>
                  <a:txBody>
                    <a:bodyPr/>
                    <a:lstStyle/>
                    <a:p>
                      <a:pPr indent="0" lvl="0" marL="0" rtl="0" algn="l">
                        <a:spcBef>
                          <a:spcPts val="0"/>
                        </a:spcBef>
                        <a:spcAft>
                          <a:spcPts val="0"/>
                        </a:spcAft>
                        <a:buNone/>
                      </a:pPr>
                      <a:r>
                        <a:rPr lang="de">
                          <a:latin typeface="Open Sans"/>
                          <a:ea typeface="Open Sans"/>
                          <a:cs typeface="Open Sans"/>
                          <a:sym typeface="Open Sans"/>
                        </a:rPr>
                        <a:t>Current</a:t>
                      </a:r>
                      <a:endParaRPr>
                        <a:latin typeface="Open Sans"/>
                        <a:ea typeface="Open Sans"/>
                        <a:cs typeface="Open Sans"/>
                        <a:sym typeface="Open Sans"/>
                      </a:endParaRPr>
                    </a:p>
                    <a:p>
                      <a:pPr indent="0" lvl="0" marL="0" rtl="0" algn="l">
                        <a:spcBef>
                          <a:spcPts val="0"/>
                        </a:spcBef>
                        <a:spcAft>
                          <a:spcPts val="0"/>
                        </a:spcAft>
                        <a:buNone/>
                      </a:pPr>
                      <a:r>
                        <a:rPr lang="de">
                          <a:latin typeface="Open Sans"/>
                          <a:ea typeface="Open Sans"/>
                          <a:cs typeface="Open Sans"/>
                          <a:sym typeface="Open Sans"/>
                        </a:rPr>
                        <a:t>Debt</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solidFill>
                            <a:schemeClr val="dk1"/>
                          </a:solidFill>
                          <a:latin typeface="Open Sans"/>
                          <a:ea typeface="Open Sans"/>
                          <a:cs typeface="Open Sans"/>
                          <a:sym typeface="Open Sans"/>
                        </a:rPr>
                        <a:t>1000€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1500€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745" name="Google Shape;745;p74"/>
          <p:cNvSpPr txBox="1"/>
          <p:nvPr/>
        </p:nvSpPr>
        <p:spPr>
          <a:xfrm>
            <a:off x="3028400" y="386600"/>
            <a:ext cx="58242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Step 3</a:t>
            </a:r>
            <a:endParaRPr b="1"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Calculate the Gini Impurity for every</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mean value</a:t>
            </a:r>
            <a:endParaRPr sz="2400">
              <a:latin typeface="Open Sans"/>
              <a:ea typeface="Open Sans"/>
              <a:cs typeface="Open Sans"/>
              <a:sym typeface="Open Sans"/>
            </a:endParaRPr>
          </a:p>
        </p:txBody>
      </p:sp>
      <p:sp>
        <p:nvSpPr>
          <p:cNvPr id="746" name="Google Shape;746;p74"/>
          <p:cNvSpPr txBox="1"/>
          <p:nvPr/>
        </p:nvSpPr>
        <p:spPr>
          <a:xfrm>
            <a:off x="969312" y="2035399"/>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1250</a:t>
            </a:r>
            <a:endParaRPr b="1" sz="1800">
              <a:latin typeface="Open Sans"/>
              <a:ea typeface="Open Sans"/>
              <a:cs typeface="Open Sans"/>
              <a:sym typeface="Open Sans"/>
            </a:endParaRPr>
          </a:p>
        </p:txBody>
      </p:sp>
      <p:sp>
        <p:nvSpPr>
          <p:cNvPr id="747" name="Google Shape;747;p74"/>
          <p:cNvSpPr txBox="1"/>
          <p:nvPr/>
        </p:nvSpPr>
        <p:spPr>
          <a:xfrm>
            <a:off x="960907" y="2577203"/>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1750</a:t>
            </a:r>
            <a:endParaRPr b="1" sz="1800">
              <a:latin typeface="Open Sans"/>
              <a:ea typeface="Open Sans"/>
              <a:cs typeface="Open Sans"/>
              <a:sym typeface="Open Sans"/>
            </a:endParaRPr>
          </a:p>
        </p:txBody>
      </p:sp>
      <p:sp>
        <p:nvSpPr>
          <p:cNvPr id="748" name="Google Shape;748;p74"/>
          <p:cNvSpPr txBox="1"/>
          <p:nvPr/>
        </p:nvSpPr>
        <p:spPr>
          <a:xfrm>
            <a:off x="953071" y="3128260"/>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2250</a:t>
            </a:r>
            <a:endParaRPr b="1" sz="1800">
              <a:latin typeface="Open Sans"/>
              <a:ea typeface="Open Sans"/>
              <a:cs typeface="Open Sans"/>
              <a:sym typeface="Open Sans"/>
            </a:endParaRPr>
          </a:p>
        </p:txBody>
      </p:sp>
      <p:cxnSp>
        <p:nvCxnSpPr>
          <p:cNvPr id="749" name="Google Shape;749;p74"/>
          <p:cNvCxnSpPr/>
          <p:nvPr/>
        </p:nvCxnSpPr>
        <p:spPr>
          <a:xfrm>
            <a:off x="1750925" y="2286000"/>
            <a:ext cx="1563300" cy="0"/>
          </a:xfrm>
          <a:prstGeom prst="straightConnector1">
            <a:avLst/>
          </a:prstGeom>
          <a:noFill/>
          <a:ln cap="flat" cmpd="sng" w="28575">
            <a:solidFill>
              <a:schemeClr val="dk2"/>
            </a:solidFill>
            <a:prstDash val="solid"/>
            <a:round/>
            <a:headEnd len="med" w="med" type="none"/>
            <a:tailEnd len="med" w="med" type="triangle"/>
          </a:ln>
        </p:spPr>
      </p:cxnSp>
      <p:sp>
        <p:nvSpPr>
          <p:cNvPr id="750" name="Google Shape;750;p74"/>
          <p:cNvSpPr txBox="1"/>
          <p:nvPr/>
        </p:nvSpPr>
        <p:spPr>
          <a:xfrm>
            <a:off x="3330400" y="2085825"/>
            <a:ext cx="17397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t>GINI Impurity?</a:t>
            </a:r>
            <a:endParaRPr/>
          </a:p>
        </p:txBody>
      </p:sp>
      <p:cxnSp>
        <p:nvCxnSpPr>
          <p:cNvPr id="751" name="Google Shape;751;p74"/>
          <p:cNvCxnSpPr/>
          <p:nvPr/>
        </p:nvCxnSpPr>
        <p:spPr>
          <a:xfrm>
            <a:off x="1750925" y="2819400"/>
            <a:ext cx="1563300" cy="0"/>
          </a:xfrm>
          <a:prstGeom prst="straightConnector1">
            <a:avLst/>
          </a:prstGeom>
          <a:noFill/>
          <a:ln cap="flat" cmpd="sng" w="28575">
            <a:solidFill>
              <a:schemeClr val="dk2"/>
            </a:solidFill>
            <a:prstDash val="solid"/>
            <a:round/>
            <a:headEnd len="med" w="med" type="none"/>
            <a:tailEnd len="med" w="med" type="triangle"/>
          </a:ln>
        </p:spPr>
      </p:cxnSp>
      <p:sp>
        <p:nvSpPr>
          <p:cNvPr id="752" name="Google Shape;752;p74"/>
          <p:cNvSpPr txBox="1"/>
          <p:nvPr/>
        </p:nvSpPr>
        <p:spPr>
          <a:xfrm>
            <a:off x="3330400" y="2619225"/>
            <a:ext cx="17397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t>GINI Impurity?</a:t>
            </a:r>
            <a:endParaRPr/>
          </a:p>
        </p:txBody>
      </p:sp>
      <p:cxnSp>
        <p:nvCxnSpPr>
          <p:cNvPr id="753" name="Google Shape;753;p74"/>
          <p:cNvCxnSpPr/>
          <p:nvPr/>
        </p:nvCxnSpPr>
        <p:spPr>
          <a:xfrm>
            <a:off x="1750925" y="3352800"/>
            <a:ext cx="1563300" cy="0"/>
          </a:xfrm>
          <a:prstGeom prst="straightConnector1">
            <a:avLst/>
          </a:prstGeom>
          <a:noFill/>
          <a:ln cap="flat" cmpd="sng" w="28575">
            <a:solidFill>
              <a:schemeClr val="dk2"/>
            </a:solidFill>
            <a:prstDash val="solid"/>
            <a:round/>
            <a:headEnd len="med" w="med" type="none"/>
            <a:tailEnd len="med" w="med" type="triangle"/>
          </a:ln>
        </p:spPr>
      </p:cxnSp>
      <p:sp>
        <p:nvSpPr>
          <p:cNvPr id="754" name="Google Shape;754;p74"/>
          <p:cNvSpPr txBox="1"/>
          <p:nvPr/>
        </p:nvSpPr>
        <p:spPr>
          <a:xfrm>
            <a:off x="3330400" y="3152625"/>
            <a:ext cx="17397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t>GINI Impurity?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8" name="Shape 758"/>
        <p:cNvGrpSpPr/>
        <p:nvPr/>
      </p:nvGrpSpPr>
      <p:grpSpPr>
        <a:xfrm>
          <a:off x="0" y="0"/>
          <a:ext cx="0" cy="0"/>
          <a:chOff x="0" y="0"/>
          <a:chExt cx="0" cy="0"/>
        </a:xfrm>
      </p:grpSpPr>
      <p:graphicFrame>
        <p:nvGraphicFramePr>
          <p:cNvPr id="759" name="Google Shape;759;p75"/>
          <p:cNvGraphicFramePr/>
          <p:nvPr/>
        </p:nvGraphicFramePr>
        <p:xfrm>
          <a:off x="723450" y="670375"/>
          <a:ext cx="3000000" cy="3000000"/>
        </p:xfrm>
        <a:graphic>
          <a:graphicData uri="http://schemas.openxmlformats.org/drawingml/2006/table">
            <a:tbl>
              <a:tblPr>
                <a:noFill/>
                <a:tableStyleId>{526A0AA4-25EA-4190-A63A-3538ED0D61B8}</a:tableStyleId>
              </a:tblPr>
              <a:tblGrid>
                <a:gridCol w="989950"/>
                <a:gridCol w="989950"/>
              </a:tblGrid>
              <a:tr h="1112625">
                <a:tc>
                  <a:txBody>
                    <a:bodyPr/>
                    <a:lstStyle/>
                    <a:p>
                      <a:pPr indent="0" lvl="0" marL="0" rtl="0" algn="l">
                        <a:spcBef>
                          <a:spcPts val="0"/>
                        </a:spcBef>
                        <a:spcAft>
                          <a:spcPts val="0"/>
                        </a:spcAft>
                        <a:buNone/>
                      </a:pPr>
                      <a:r>
                        <a:rPr lang="de">
                          <a:latin typeface="Open Sans"/>
                          <a:ea typeface="Open Sans"/>
                          <a:cs typeface="Open Sans"/>
                          <a:sym typeface="Open Sans"/>
                        </a:rPr>
                        <a:t>Current</a:t>
                      </a:r>
                      <a:endParaRPr>
                        <a:latin typeface="Open Sans"/>
                        <a:ea typeface="Open Sans"/>
                        <a:cs typeface="Open Sans"/>
                        <a:sym typeface="Open Sans"/>
                      </a:endParaRPr>
                    </a:p>
                    <a:p>
                      <a:pPr indent="0" lvl="0" marL="0" rtl="0" algn="l">
                        <a:spcBef>
                          <a:spcPts val="0"/>
                        </a:spcBef>
                        <a:spcAft>
                          <a:spcPts val="0"/>
                        </a:spcAft>
                        <a:buNone/>
                      </a:pPr>
                      <a:r>
                        <a:rPr lang="de">
                          <a:latin typeface="Open Sans"/>
                          <a:ea typeface="Open Sans"/>
                          <a:cs typeface="Open Sans"/>
                          <a:sym typeface="Open Sans"/>
                        </a:rPr>
                        <a:t>Debt</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solidFill>
                            <a:schemeClr val="dk1"/>
                          </a:solidFill>
                          <a:latin typeface="Open Sans"/>
                          <a:ea typeface="Open Sans"/>
                          <a:cs typeface="Open Sans"/>
                          <a:sym typeface="Open Sans"/>
                        </a:rPr>
                        <a:t>1000€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1500€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760" name="Google Shape;760;p75"/>
          <p:cNvSpPr txBox="1"/>
          <p:nvPr/>
        </p:nvSpPr>
        <p:spPr>
          <a:xfrm>
            <a:off x="3028400" y="386600"/>
            <a:ext cx="58242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Step 3</a:t>
            </a:r>
            <a:endParaRPr b="1"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Calculate the Gini Impurity for every</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mean value</a:t>
            </a:r>
            <a:endParaRPr sz="2400">
              <a:latin typeface="Open Sans"/>
              <a:ea typeface="Open Sans"/>
              <a:cs typeface="Open Sans"/>
              <a:sym typeface="Open Sans"/>
            </a:endParaRPr>
          </a:p>
        </p:txBody>
      </p:sp>
      <p:sp>
        <p:nvSpPr>
          <p:cNvPr id="761" name="Google Shape;761;p75"/>
          <p:cNvSpPr txBox="1"/>
          <p:nvPr/>
        </p:nvSpPr>
        <p:spPr>
          <a:xfrm>
            <a:off x="969312" y="2035399"/>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1250</a:t>
            </a:r>
            <a:endParaRPr b="1" sz="1800">
              <a:latin typeface="Open Sans"/>
              <a:ea typeface="Open Sans"/>
              <a:cs typeface="Open Sans"/>
              <a:sym typeface="Open Sans"/>
            </a:endParaRPr>
          </a:p>
        </p:txBody>
      </p:sp>
      <p:sp>
        <p:nvSpPr>
          <p:cNvPr id="762" name="Google Shape;762;p75"/>
          <p:cNvSpPr txBox="1"/>
          <p:nvPr/>
        </p:nvSpPr>
        <p:spPr>
          <a:xfrm>
            <a:off x="960907" y="2577203"/>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1750</a:t>
            </a:r>
            <a:endParaRPr b="1" sz="1800">
              <a:latin typeface="Open Sans"/>
              <a:ea typeface="Open Sans"/>
              <a:cs typeface="Open Sans"/>
              <a:sym typeface="Open Sans"/>
            </a:endParaRPr>
          </a:p>
        </p:txBody>
      </p:sp>
      <p:sp>
        <p:nvSpPr>
          <p:cNvPr id="763" name="Google Shape;763;p75"/>
          <p:cNvSpPr txBox="1"/>
          <p:nvPr/>
        </p:nvSpPr>
        <p:spPr>
          <a:xfrm>
            <a:off x="953071" y="3128260"/>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2250</a:t>
            </a:r>
            <a:endParaRPr b="1" sz="1800">
              <a:latin typeface="Open Sans"/>
              <a:ea typeface="Open Sans"/>
              <a:cs typeface="Open Sans"/>
              <a:sym typeface="Open Sans"/>
            </a:endParaRPr>
          </a:p>
        </p:txBody>
      </p:sp>
      <p:sp>
        <p:nvSpPr>
          <p:cNvPr id="764" name="Google Shape;764;p75"/>
          <p:cNvSpPr/>
          <p:nvPr/>
        </p:nvSpPr>
        <p:spPr>
          <a:xfrm>
            <a:off x="5272175" y="17195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Debt &lt; 1250</a:t>
            </a:r>
            <a:endParaRPr b="1">
              <a:latin typeface="Open Sans"/>
              <a:ea typeface="Open Sans"/>
              <a:cs typeface="Open Sans"/>
              <a:sym typeface="Open Sans"/>
            </a:endParaRPr>
          </a:p>
        </p:txBody>
      </p:sp>
      <p:sp>
        <p:nvSpPr>
          <p:cNvPr id="765" name="Google Shape;765;p75"/>
          <p:cNvSpPr/>
          <p:nvPr/>
        </p:nvSpPr>
        <p:spPr>
          <a:xfrm>
            <a:off x="4159500" y="321175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766" name="Google Shape;766;p75"/>
          <p:cNvCxnSpPr/>
          <p:nvPr/>
        </p:nvCxnSpPr>
        <p:spPr>
          <a:xfrm>
            <a:off x="4308433" y="365491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767" name="Google Shape;767;p75"/>
          <p:cNvCxnSpPr>
            <a:stCxn id="764" idx="2"/>
            <a:endCxn id="765" idx="0"/>
          </p:cNvCxnSpPr>
          <p:nvPr/>
        </p:nvCxnSpPr>
        <p:spPr>
          <a:xfrm flipH="1">
            <a:off x="5117375" y="2292200"/>
            <a:ext cx="1061100" cy="919500"/>
          </a:xfrm>
          <a:prstGeom prst="straightConnector1">
            <a:avLst/>
          </a:prstGeom>
          <a:noFill/>
          <a:ln cap="flat" cmpd="sng" w="38100">
            <a:solidFill>
              <a:srgbClr val="595959"/>
            </a:solidFill>
            <a:prstDash val="solid"/>
            <a:round/>
            <a:headEnd len="med" w="med" type="none"/>
            <a:tailEnd len="med" w="med" type="triangle"/>
          </a:ln>
        </p:spPr>
      </p:cxnSp>
      <p:cxnSp>
        <p:nvCxnSpPr>
          <p:cNvPr id="768" name="Google Shape;768;p75"/>
          <p:cNvCxnSpPr>
            <a:stCxn id="764" idx="2"/>
            <a:endCxn id="769" idx="0"/>
          </p:cNvCxnSpPr>
          <p:nvPr/>
        </p:nvCxnSpPr>
        <p:spPr>
          <a:xfrm>
            <a:off x="6178475" y="2292200"/>
            <a:ext cx="1118100" cy="919500"/>
          </a:xfrm>
          <a:prstGeom prst="straightConnector1">
            <a:avLst/>
          </a:prstGeom>
          <a:noFill/>
          <a:ln cap="flat" cmpd="sng" w="38100">
            <a:solidFill>
              <a:srgbClr val="595959"/>
            </a:solidFill>
            <a:prstDash val="solid"/>
            <a:round/>
            <a:headEnd len="med" w="med" type="none"/>
            <a:tailEnd len="med" w="med" type="triangle"/>
          </a:ln>
        </p:spPr>
      </p:cxnSp>
      <p:sp>
        <p:nvSpPr>
          <p:cNvPr id="770" name="Google Shape;770;p75"/>
          <p:cNvSpPr txBox="1"/>
          <p:nvPr/>
        </p:nvSpPr>
        <p:spPr>
          <a:xfrm>
            <a:off x="5097950" y="247252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771" name="Google Shape;771;p75"/>
          <p:cNvSpPr txBox="1"/>
          <p:nvPr/>
        </p:nvSpPr>
        <p:spPr>
          <a:xfrm>
            <a:off x="6920975" y="247252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769" name="Google Shape;769;p75"/>
          <p:cNvSpPr/>
          <p:nvPr/>
        </p:nvSpPr>
        <p:spPr>
          <a:xfrm>
            <a:off x="6338700" y="321175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39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772" name="Google Shape;772;p75"/>
          <p:cNvCxnSpPr/>
          <p:nvPr/>
        </p:nvCxnSpPr>
        <p:spPr>
          <a:xfrm>
            <a:off x="6487633" y="3654919"/>
            <a:ext cx="1542300" cy="0"/>
          </a:xfrm>
          <a:prstGeom prst="straightConnector1">
            <a:avLst/>
          </a:prstGeom>
          <a:noFill/>
          <a:ln cap="flat" cmpd="sng" w="38100">
            <a:solidFill>
              <a:srgbClr val="000000"/>
            </a:solidFill>
            <a:prstDash val="solid"/>
            <a:round/>
            <a:headEnd len="med" w="med" type="none"/>
            <a:tailEnd len="med" w="med" type="non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6" name="Shape 776"/>
        <p:cNvGrpSpPr/>
        <p:nvPr/>
      </p:nvGrpSpPr>
      <p:grpSpPr>
        <a:xfrm>
          <a:off x="0" y="0"/>
          <a:ext cx="0" cy="0"/>
          <a:chOff x="0" y="0"/>
          <a:chExt cx="0" cy="0"/>
        </a:xfrm>
      </p:grpSpPr>
      <p:graphicFrame>
        <p:nvGraphicFramePr>
          <p:cNvPr id="777" name="Google Shape;777;p76"/>
          <p:cNvGraphicFramePr/>
          <p:nvPr/>
        </p:nvGraphicFramePr>
        <p:xfrm>
          <a:off x="723450" y="670375"/>
          <a:ext cx="3000000" cy="3000000"/>
        </p:xfrm>
        <a:graphic>
          <a:graphicData uri="http://schemas.openxmlformats.org/drawingml/2006/table">
            <a:tbl>
              <a:tblPr>
                <a:noFill/>
                <a:tableStyleId>{526A0AA4-25EA-4190-A63A-3538ED0D61B8}</a:tableStyleId>
              </a:tblPr>
              <a:tblGrid>
                <a:gridCol w="989950"/>
                <a:gridCol w="989950"/>
              </a:tblGrid>
              <a:tr h="1112625">
                <a:tc>
                  <a:txBody>
                    <a:bodyPr/>
                    <a:lstStyle/>
                    <a:p>
                      <a:pPr indent="0" lvl="0" marL="0" rtl="0" algn="l">
                        <a:spcBef>
                          <a:spcPts val="0"/>
                        </a:spcBef>
                        <a:spcAft>
                          <a:spcPts val="0"/>
                        </a:spcAft>
                        <a:buNone/>
                      </a:pPr>
                      <a:r>
                        <a:rPr lang="de">
                          <a:latin typeface="Open Sans"/>
                          <a:ea typeface="Open Sans"/>
                          <a:cs typeface="Open Sans"/>
                          <a:sym typeface="Open Sans"/>
                        </a:rPr>
                        <a:t>Current</a:t>
                      </a:r>
                      <a:endParaRPr>
                        <a:latin typeface="Open Sans"/>
                        <a:ea typeface="Open Sans"/>
                        <a:cs typeface="Open Sans"/>
                        <a:sym typeface="Open Sans"/>
                      </a:endParaRPr>
                    </a:p>
                    <a:p>
                      <a:pPr indent="0" lvl="0" marL="0" rtl="0" algn="l">
                        <a:spcBef>
                          <a:spcPts val="0"/>
                        </a:spcBef>
                        <a:spcAft>
                          <a:spcPts val="0"/>
                        </a:spcAft>
                        <a:buNone/>
                      </a:pPr>
                      <a:r>
                        <a:rPr lang="de">
                          <a:latin typeface="Open Sans"/>
                          <a:ea typeface="Open Sans"/>
                          <a:cs typeface="Open Sans"/>
                          <a:sym typeface="Open Sans"/>
                        </a:rPr>
                        <a:t>Debt</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solidFill>
                            <a:schemeClr val="dk1"/>
                          </a:solidFill>
                          <a:latin typeface="Open Sans"/>
                          <a:ea typeface="Open Sans"/>
                          <a:cs typeface="Open Sans"/>
                          <a:sym typeface="Open Sans"/>
                        </a:rPr>
                        <a:t>1000€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1500€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778" name="Google Shape;778;p76"/>
          <p:cNvSpPr txBox="1"/>
          <p:nvPr/>
        </p:nvSpPr>
        <p:spPr>
          <a:xfrm>
            <a:off x="3028400" y="386600"/>
            <a:ext cx="58242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Step 3</a:t>
            </a:r>
            <a:endParaRPr b="1"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Calculate the Gini Impurity for every</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mean value</a:t>
            </a:r>
            <a:endParaRPr sz="2400">
              <a:latin typeface="Open Sans"/>
              <a:ea typeface="Open Sans"/>
              <a:cs typeface="Open Sans"/>
              <a:sym typeface="Open Sans"/>
            </a:endParaRPr>
          </a:p>
        </p:txBody>
      </p:sp>
      <p:sp>
        <p:nvSpPr>
          <p:cNvPr id="779" name="Google Shape;779;p76"/>
          <p:cNvSpPr txBox="1"/>
          <p:nvPr/>
        </p:nvSpPr>
        <p:spPr>
          <a:xfrm>
            <a:off x="969312" y="2035399"/>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1250</a:t>
            </a:r>
            <a:endParaRPr b="1" sz="1800">
              <a:latin typeface="Open Sans"/>
              <a:ea typeface="Open Sans"/>
              <a:cs typeface="Open Sans"/>
              <a:sym typeface="Open Sans"/>
            </a:endParaRPr>
          </a:p>
        </p:txBody>
      </p:sp>
      <p:sp>
        <p:nvSpPr>
          <p:cNvPr id="780" name="Google Shape;780;p76"/>
          <p:cNvSpPr txBox="1"/>
          <p:nvPr/>
        </p:nvSpPr>
        <p:spPr>
          <a:xfrm>
            <a:off x="960907" y="2577203"/>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1750</a:t>
            </a:r>
            <a:endParaRPr b="1" sz="1800">
              <a:latin typeface="Open Sans"/>
              <a:ea typeface="Open Sans"/>
              <a:cs typeface="Open Sans"/>
              <a:sym typeface="Open Sans"/>
            </a:endParaRPr>
          </a:p>
        </p:txBody>
      </p:sp>
      <p:sp>
        <p:nvSpPr>
          <p:cNvPr id="781" name="Google Shape;781;p76"/>
          <p:cNvSpPr txBox="1"/>
          <p:nvPr/>
        </p:nvSpPr>
        <p:spPr>
          <a:xfrm>
            <a:off x="953071" y="3128260"/>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2250</a:t>
            </a:r>
            <a:endParaRPr b="1" sz="1800">
              <a:latin typeface="Open Sans"/>
              <a:ea typeface="Open Sans"/>
              <a:cs typeface="Open Sans"/>
              <a:sym typeface="Open Sans"/>
            </a:endParaRPr>
          </a:p>
        </p:txBody>
      </p:sp>
      <p:sp>
        <p:nvSpPr>
          <p:cNvPr id="782" name="Google Shape;782;p76"/>
          <p:cNvSpPr/>
          <p:nvPr/>
        </p:nvSpPr>
        <p:spPr>
          <a:xfrm>
            <a:off x="5272175" y="17195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Debt &lt; 1250</a:t>
            </a:r>
            <a:endParaRPr b="1">
              <a:latin typeface="Open Sans"/>
              <a:ea typeface="Open Sans"/>
              <a:cs typeface="Open Sans"/>
              <a:sym typeface="Open Sans"/>
            </a:endParaRPr>
          </a:p>
        </p:txBody>
      </p:sp>
      <p:sp>
        <p:nvSpPr>
          <p:cNvPr id="783" name="Google Shape;783;p76"/>
          <p:cNvSpPr/>
          <p:nvPr/>
        </p:nvSpPr>
        <p:spPr>
          <a:xfrm>
            <a:off x="4159500" y="321175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784" name="Google Shape;784;p76"/>
          <p:cNvCxnSpPr/>
          <p:nvPr/>
        </p:nvCxnSpPr>
        <p:spPr>
          <a:xfrm>
            <a:off x="4308433" y="365491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785" name="Google Shape;785;p76"/>
          <p:cNvCxnSpPr>
            <a:stCxn id="782" idx="2"/>
            <a:endCxn id="783" idx="0"/>
          </p:cNvCxnSpPr>
          <p:nvPr/>
        </p:nvCxnSpPr>
        <p:spPr>
          <a:xfrm flipH="1">
            <a:off x="5117375" y="2292200"/>
            <a:ext cx="1061100" cy="919500"/>
          </a:xfrm>
          <a:prstGeom prst="straightConnector1">
            <a:avLst/>
          </a:prstGeom>
          <a:noFill/>
          <a:ln cap="flat" cmpd="sng" w="38100">
            <a:solidFill>
              <a:srgbClr val="595959"/>
            </a:solidFill>
            <a:prstDash val="solid"/>
            <a:round/>
            <a:headEnd len="med" w="med" type="none"/>
            <a:tailEnd len="med" w="med" type="triangle"/>
          </a:ln>
        </p:spPr>
      </p:cxnSp>
      <p:cxnSp>
        <p:nvCxnSpPr>
          <p:cNvPr id="786" name="Google Shape;786;p76"/>
          <p:cNvCxnSpPr>
            <a:stCxn id="782" idx="2"/>
            <a:endCxn id="787" idx="0"/>
          </p:cNvCxnSpPr>
          <p:nvPr/>
        </p:nvCxnSpPr>
        <p:spPr>
          <a:xfrm>
            <a:off x="6178475" y="2292200"/>
            <a:ext cx="1118100" cy="919500"/>
          </a:xfrm>
          <a:prstGeom prst="straightConnector1">
            <a:avLst/>
          </a:prstGeom>
          <a:noFill/>
          <a:ln cap="flat" cmpd="sng" w="38100">
            <a:solidFill>
              <a:srgbClr val="595959"/>
            </a:solidFill>
            <a:prstDash val="solid"/>
            <a:round/>
            <a:headEnd len="med" w="med" type="none"/>
            <a:tailEnd len="med" w="med" type="triangle"/>
          </a:ln>
        </p:spPr>
      </p:cxnSp>
      <p:sp>
        <p:nvSpPr>
          <p:cNvPr id="788" name="Google Shape;788;p76"/>
          <p:cNvSpPr txBox="1"/>
          <p:nvPr/>
        </p:nvSpPr>
        <p:spPr>
          <a:xfrm>
            <a:off x="5097950" y="247252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789" name="Google Shape;789;p76"/>
          <p:cNvSpPr txBox="1"/>
          <p:nvPr/>
        </p:nvSpPr>
        <p:spPr>
          <a:xfrm>
            <a:off x="6920975" y="247252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787" name="Google Shape;787;p76"/>
          <p:cNvSpPr/>
          <p:nvPr/>
        </p:nvSpPr>
        <p:spPr>
          <a:xfrm>
            <a:off x="6338700" y="321175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39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790" name="Google Shape;790;p76"/>
          <p:cNvCxnSpPr/>
          <p:nvPr/>
        </p:nvCxnSpPr>
        <p:spPr>
          <a:xfrm>
            <a:off x="6487633" y="3654919"/>
            <a:ext cx="1542300" cy="0"/>
          </a:xfrm>
          <a:prstGeom prst="straightConnector1">
            <a:avLst/>
          </a:prstGeom>
          <a:noFill/>
          <a:ln cap="flat" cmpd="sng" w="38100">
            <a:solidFill>
              <a:srgbClr val="000000"/>
            </a:solidFill>
            <a:prstDash val="solid"/>
            <a:round/>
            <a:headEnd len="med" w="med" type="none"/>
            <a:tailEnd len="med" w="med" type="none"/>
          </a:ln>
        </p:spPr>
      </p:cxnSp>
      <p:sp>
        <p:nvSpPr>
          <p:cNvPr id="791" name="Google Shape;791;p76"/>
          <p:cNvSpPr txBox="1"/>
          <p:nvPr/>
        </p:nvSpPr>
        <p:spPr>
          <a:xfrm>
            <a:off x="5039700" y="4473125"/>
            <a:ext cx="3056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GINI Impurity = 0.367</a:t>
            </a:r>
            <a:endParaRPr b="1" sz="1800">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graphicFrame>
        <p:nvGraphicFramePr>
          <p:cNvPr id="796" name="Google Shape;796;p77"/>
          <p:cNvGraphicFramePr/>
          <p:nvPr/>
        </p:nvGraphicFramePr>
        <p:xfrm>
          <a:off x="723450" y="670375"/>
          <a:ext cx="3000000" cy="3000000"/>
        </p:xfrm>
        <a:graphic>
          <a:graphicData uri="http://schemas.openxmlformats.org/drawingml/2006/table">
            <a:tbl>
              <a:tblPr>
                <a:noFill/>
                <a:tableStyleId>{526A0AA4-25EA-4190-A63A-3538ED0D61B8}</a:tableStyleId>
              </a:tblPr>
              <a:tblGrid>
                <a:gridCol w="989950"/>
                <a:gridCol w="989950"/>
              </a:tblGrid>
              <a:tr h="1112625">
                <a:tc>
                  <a:txBody>
                    <a:bodyPr/>
                    <a:lstStyle/>
                    <a:p>
                      <a:pPr indent="0" lvl="0" marL="0" rtl="0" algn="l">
                        <a:spcBef>
                          <a:spcPts val="0"/>
                        </a:spcBef>
                        <a:spcAft>
                          <a:spcPts val="0"/>
                        </a:spcAft>
                        <a:buNone/>
                      </a:pPr>
                      <a:r>
                        <a:rPr lang="de">
                          <a:latin typeface="Open Sans"/>
                          <a:ea typeface="Open Sans"/>
                          <a:cs typeface="Open Sans"/>
                          <a:sym typeface="Open Sans"/>
                        </a:rPr>
                        <a:t>Current</a:t>
                      </a:r>
                      <a:endParaRPr>
                        <a:latin typeface="Open Sans"/>
                        <a:ea typeface="Open Sans"/>
                        <a:cs typeface="Open Sans"/>
                        <a:sym typeface="Open Sans"/>
                      </a:endParaRPr>
                    </a:p>
                    <a:p>
                      <a:pPr indent="0" lvl="0" marL="0" rtl="0" algn="l">
                        <a:spcBef>
                          <a:spcPts val="0"/>
                        </a:spcBef>
                        <a:spcAft>
                          <a:spcPts val="0"/>
                        </a:spcAft>
                        <a:buNone/>
                      </a:pPr>
                      <a:r>
                        <a:rPr lang="de">
                          <a:latin typeface="Open Sans"/>
                          <a:ea typeface="Open Sans"/>
                          <a:cs typeface="Open Sans"/>
                          <a:sym typeface="Open Sans"/>
                        </a:rPr>
                        <a:t>Debt</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solidFill>
                            <a:schemeClr val="dk1"/>
                          </a:solidFill>
                          <a:latin typeface="Open Sans"/>
                          <a:ea typeface="Open Sans"/>
                          <a:cs typeface="Open Sans"/>
                          <a:sym typeface="Open Sans"/>
                        </a:rPr>
                        <a:t>1000€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1500€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797" name="Google Shape;797;p77"/>
          <p:cNvSpPr txBox="1"/>
          <p:nvPr/>
        </p:nvSpPr>
        <p:spPr>
          <a:xfrm>
            <a:off x="3028400" y="386600"/>
            <a:ext cx="58242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Step 3</a:t>
            </a:r>
            <a:endParaRPr b="1"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Calculate the Gini Impurity for every</a:t>
            </a:r>
            <a:endParaRPr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mean value</a:t>
            </a:r>
            <a:endParaRPr sz="2400">
              <a:latin typeface="Open Sans"/>
              <a:ea typeface="Open Sans"/>
              <a:cs typeface="Open Sans"/>
              <a:sym typeface="Open Sans"/>
            </a:endParaRPr>
          </a:p>
        </p:txBody>
      </p:sp>
      <p:sp>
        <p:nvSpPr>
          <p:cNvPr id="798" name="Google Shape;798;p77"/>
          <p:cNvSpPr txBox="1"/>
          <p:nvPr/>
        </p:nvSpPr>
        <p:spPr>
          <a:xfrm>
            <a:off x="969312" y="2035399"/>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1250</a:t>
            </a:r>
            <a:endParaRPr b="1" sz="1800">
              <a:latin typeface="Open Sans"/>
              <a:ea typeface="Open Sans"/>
              <a:cs typeface="Open Sans"/>
              <a:sym typeface="Open Sans"/>
            </a:endParaRPr>
          </a:p>
        </p:txBody>
      </p:sp>
      <p:sp>
        <p:nvSpPr>
          <p:cNvPr id="799" name="Google Shape;799;p77"/>
          <p:cNvSpPr txBox="1"/>
          <p:nvPr/>
        </p:nvSpPr>
        <p:spPr>
          <a:xfrm>
            <a:off x="960907" y="2577203"/>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1750</a:t>
            </a:r>
            <a:endParaRPr b="1" sz="1800">
              <a:latin typeface="Open Sans"/>
              <a:ea typeface="Open Sans"/>
              <a:cs typeface="Open Sans"/>
              <a:sym typeface="Open Sans"/>
            </a:endParaRPr>
          </a:p>
        </p:txBody>
      </p:sp>
      <p:sp>
        <p:nvSpPr>
          <p:cNvPr id="800" name="Google Shape;800;p77"/>
          <p:cNvSpPr txBox="1"/>
          <p:nvPr/>
        </p:nvSpPr>
        <p:spPr>
          <a:xfrm>
            <a:off x="953071" y="3128260"/>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2250</a:t>
            </a:r>
            <a:endParaRPr b="1" sz="1800">
              <a:latin typeface="Open Sans"/>
              <a:ea typeface="Open Sans"/>
              <a:cs typeface="Open Sans"/>
              <a:sym typeface="Open Sans"/>
            </a:endParaRPr>
          </a:p>
        </p:txBody>
      </p:sp>
      <p:sp>
        <p:nvSpPr>
          <p:cNvPr id="801" name="Google Shape;801;p77"/>
          <p:cNvSpPr/>
          <p:nvPr/>
        </p:nvSpPr>
        <p:spPr>
          <a:xfrm>
            <a:off x="5272175" y="1719500"/>
            <a:ext cx="1812600" cy="5727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Debt &lt; 1250</a:t>
            </a:r>
            <a:endParaRPr b="1">
              <a:latin typeface="Open Sans"/>
              <a:ea typeface="Open Sans"/>
              <a:cs typeface="Open Sans"/>
              <a:sym typeface="Open Sans"/>
            </a:endParaRPr>
          </a:p>
        </p:txBody>
      </p:sp>
      <p:sp>
        <p:nvSpPr>
          <p:cNvPr id="802" name="Google Shape;802;p77"/>
          <p:cNvSpPr/>
          <p:nvPr/>
        </p:nvSpPr>
        <p:spPr>
          <a:xfrm>
            <a:off x="4159500" y="321175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34		125</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803" name="Google Shape;803;p77"/>
          <p:cNvCxnSpPr/>
          <p:nvPr/>
        </p:nvCxnSpPr>
        <p:spPr>
          <a:xfrm>
            <a:off x="4308433" y="3654919"/>
            <a:ext cx="1542300" cy="0"/>
          </a:xfrm>
          <a:prstGeom prst="straightConnector1">
            <a:avLst/>
          </a:prstGeom>
          <a:noFill/>
          <a:ln cap="flat" cmpd="sng" w="38100">
            <a:solidFill>
              <a:srgbClr val="000000"/>
            </a:solidFill>
            <a:prstDash val="solid"/>
            <a:round/>
            <a:headEnd len="med" w="med" type="none"/>
            <a:tailEnd len="med" w="med" type="none"/>
          </a:ln>
        </p:spPr>
      </p:cxnSp>
      <p:cxnSp>
        <p:nvCxnSpPr>
          <p:cNvPr id="804" name="Google Shape;804;p77"/>
          <p:cNvCxnSpPr>
            <a:stCxn id="801" idx="2"/>
            <a:endCxn id="802" idx="0"/>
          </p:cNvCxnSpPr>
          <p:nvPr/>
        </p:nvCxnSpPr>
        <p:spPr>
          <a:xfrm flipH="1">
            <a:off x="5117375" y="2292200"/>
            <a:ext cx="1061100" cy="919500"/>
          </a:xfrm>
          <a:prstGeom prst="straightConnector1">
            <a:avLst/>
          </a:prstGeom>
          <a:noFill/>
          <a:ln cap="flat" cmpd="sng" w="38100">
            <a:solidFill>
              <a:srgbClr val="595959"/>
            </a:solidFill>
            <a:prstDash val="solid"/>
            <a:round/>
            <a:headEnd len="med" w="med" type="none"/>
            <a:tailEnd len="med" w="med" type="triangle"/>
          </a:ln>
        </p:spPr>
      </p:cxnSp>
      <p:cxnSp>
        <p:nvCxnSpPr>
          <p:cNvPr id="805" name="Google Shape;805;p77"/>
          <p:cNvCxnSpPr>
            <a:stCxn id="801" idx="2"/>
            <a:endCxn id="806" idx="0"/>
          </p:cNvCxnSpPr>
          <p:nvPr/>
        </p:nvCxnSpPr>
        <p:spPr>
          <a:xfrm>
            <a:off x="6178475" y="2292200"/>
            <a:ext cx="1118100" cy="919500"/>
          </a:xfrm>
          <a:prstGeom prst="straightConnector1">
            <a:avLst/>
          </a:prstGeom>
          <a:noFill/>
          <a:ln cap="flat" cmpd="sng" w="38100">
            <a:solidFill>
              <a:srgbClr val="595959"/>
            </a:solidFill>
            <a:prstDash val="solid"/>
            <a:round/>
            <a:headEnd len="med" w="med" type="none"/>
            <a:tailEnd len="med" w="med" type="triangle"/>
          </a:ln>
        </p:spPr>
      </p:cxnSp>
      <p:sp>
        <p:nvSpPr>
          <p:cNvPr id="807" name="Google Shape;807;p77"/>
          <p:cNvSpPr txBox="1"/>
          <p:nvPr/>
        </p:nvSpPr>
        <p:spPr>
          <a:xfrm>
            <a:off x="5097950" y="247252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p:txBody>
      </p:sp>
      <p:sp>
        <p:nvSpPr>
          <p:cNvPr id="808" name="Google Shape;808;p77"/>
          <p:cNvSpPr txBox="1"/>
          <p:nvPr/>
        </p:nvSpPr>
        <p:spPr>
          <a:xfrm>
            <a:off x="6920975" y="2472525"/>
            <a:ext cx="624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p:txBody>
      </p:sp>
      <p:sp>
        <p:nvSpPr>
          <p:cNvPr id="806" name="Google Shape;806;p77"/>
          <p:cNvSpPr/>
          <p:nvPr/>
        </p:nvSpPr>
        <p:spPr>
          <a:xfrm>
            <a:off x="6338700" y="3211750"/>
            <a:ext cx="1915500" cy="1104900"/>
          </a:xfrm>
          <a:prstGeom prst="roundRect">
            <a:avLst>
              <a:gd fmla="val 16667" name="adj"/>
            </a:avLst>
          </a:prstGeom>
          <a:noFill/>
          <a:ln cap="flat" cmpd="sng" w="38100">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latin typeface="Open Sans"/>
              <a:ea typeface="Open Sans"/>
              <a:cs typeface="Open Sans"/>
              <a:sym typeface="Open Sans"/>
            </a:endParaRPr>
          </a:p>
          <a:p>
            <a:pPr indent="0" lvl="0" marL="0" rtl="0" algn="l">
              <a:spcBef>
                <a:spcPts val="0"/>
              </a:spcBef>
              <a:spcAft>
                <a:spcPts val="0"/>
              </a:spcAft>
              <a:buNone/>
            </a:pPr>
            <a:r>
              <a:rPr b="1" lang="de">
                <a:latin typeface="Open Sans"/>
                <a:ea typeface="Open Sans"/>
                <a:cs typeface="Open Sans"/>
                <a:sym typeface="Open Sans"/>
              </a:rPr>
              <a:t>Owns Real Estate</a:t>
            </a:r>
            <a:endParaRPr b="1">
              <a:latin typeface="Open Sans"/>
              <a:ea typeface="Open Sans"/>
              <a:cs typeface="Open Sans"/>
              <a:sym typeface="Open Sans"/>
            </a:endParaRPr>
          </a:p>
          <a:p>
            <a:pPr indent="0" lvl="0" marL="0" rtl="0" algn="l">
              <a:spcBef>
                <a:spcPts val="0"/>
              </a:spcBef>
              <a:spcAft>
                <a:spcPts val="0"/>
              </a:spcAft>
              <a:buNone/>
            </a:pPr>
            <a:br>
              <a:rPr b="1" lang="de">
                <a:latin typeface="Open Sans"/>
                <a:ea typeface="Open Sans"/>
                <a:cs typeface="Open Sans"/>
                <a:sym typeface="Open Sans"/>
              </a:rPr>
            </a:br>
            <a:r>
              <a:rPr b="1" lang="de">
                <a:latin typeface="Open Sans"/>
                <a:ea typeface="Open Sans"/>
                <a:cs typeface="Open Sans"/>
                <a:sym typeface="Open Sans"/>
              </a:rPr>
              <a:t>Yes              No</a:t>
            </a:r>
            <a:br>
              <a:rPr b="1" lang="de">
                <a:latin typeface="Open Sans"/>
                <a:ea typeface="Open Sans"/>
                <a:cs typeface="Open Sans"/>
                <a:sym typeface="Open Sans"/>
              </a:rPr>
            </a:br>
            <a:r>
              <a:rPr b="1" lang="de">
                <a:latin typeface="Open Sans"/>
                <a:ea typeface="Open Sans"/>
                <a:cs typeface="Open Sans"/>
                <a:sym typeface="Open Sans"/>
              </a:rPr>
              <a:t>105		39</a:t>
            </a:r>
            <a:endParaRPr b="1">
              <a:latin typeface="Open Sans"/>
              <a:ea typeface="Open Sans"/>
              <a:cs typeface="Open Sans"/>
              <a:sym typeface="Open Sans"/>
            </a:endParaRPr>
          </a:p>
          <a:p>
            <a:pPr indent="0" lvl="0" marL="0" rtl="0" algn="l">
              <a:spcBef>
                <a:spcPts val="0"/>
              </a:spcBef>
              <a:spcAft>
                <a:spcPts val="0"/>
              </a:spcAft>
              <a:buNone/>
            </a:pPr>
            <a:r>
              <a:t/>
            </a:r>
            <a:endParaRPr b="1">
              <a:latin typeface="Open Sans"/>
              <a:ea typeface="Open Sans"/>
              <a:cs typeface="Open Sans"/>
              <a:sym typeface="Open Sans"/>
            </a:endParaRPr>
          </a:p>
        </p:txBody>
      </p:sp>
      <p:cxnSp>
        <p:nvCxnSpPr>
          <p:cNvPr id="809" name="Google Shape;809;p77"/>
          <p:cNvCxnSpPr/>
          <p:nvPr/>
        </p:nvCxnSpPr>
        <p:spPr>
          <a:xfrm>
            <a:off x="6487633" y="3654919"/>
            <a:ext cx="1542300" cy="0"/>
          </a:xfrm>
          <a:prstGeom prst="straightConnector1">
            <a:avLst/>
          </a:prstGeom>
          <a:noFill/>
          <a:ln cap="flat" cmpd="sng" w="38100">
            <a:solidFill>
              <a:srgbClr val="000000"/>
            </a:solidFill>
            <a:prstDash val="solid"/>
            <a:round/>
            <a:headEnd len="med" w="med" type="none"/>
            <a:tailEnd len="med" w="med" type="none"/>
          </a:ln>
        </p:spPr>
      </p:cxnSp>
      <p:sp>
        <p:nvSpPr>
          <p:cNvPr id="810" name="Google Shape;810;p77"/>
          <p:cNvSpPr txBox="1"/>
          <p:nvPr/>
        </p:nvSpPr>
        <p:spPr>
          <a:xfrm>
            <a:off x="5039700" y="4473125"/>
            <a:ext cx="3056400" cy="45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GINI Impurity = 0.367</a:t>
            </a:r>
            <a:endParaRPr b="1" sz="1800">
              <a:latin typeface="Open Sans"/>
              <a:ea typeface="Open Sans"/>
              <a:cs typeface="Open Sans"/>
              <a:sym typeface="Open Sans"/>
            </a:endParaRPr>
          </a:p>
        </p:txBody>
      </p:sp>
      <p:cxnSp>
        <p:nvCxnSpPr>
          <p:cNvPr id="811" name="Google Shape;811;p77"/>
          <p:cNvCxnSpPr/>
          <p:nvPr/>
        </p:nvCxnSpPr>
        <p:spPr>
          <a:xfrm>
            <a:off x="1750925" y="2286000"/>
            <a:ext cx="1563300" cy="0"/>
          </a:xfrm>
          <a:prstGeom prst="straightConnector1">
            <a:avLst/>
          </a:prstGeom>
          <a:noFill/>
          <a:ln cap="flat" cmpd="sng" w="28575">
            <a:solidFill>
              <a:schemeClr val="dk2"/>
            </a:solidFill>
            <a:prstDash val="solid"/>
            <a:round/>
            <a:headEnd len="med" w="med" type="none"/>
            <a:tailEnd len="med" w="med" type="triangle"/>
          </a:ln>
        </p:spPr>
      </p:cxnSp>
      <p:sp>
        <p:nvSpPr>
          <p:cNvPr id="812" name="Google Shape;812;p77"/>
          <p:cNvSpPr txBox="1"/>
          <p:nvPr/>
        </p:nvSpPr>
        <p:spPr>
          <a:xfrm>
            <a:off x="3250835" y="2087690"/>
            <a:ext cx="30000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1"/>
                </a:solidFill>
              </a:rPr>
              <a:t>GINI = 0.367</a:t>
            </a:r>
            <a:endParaRPr>
              <a:solidFill>
                <a:schemeClr val="dk1"/>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6" name="Shape 816"/>
        <p:cNvGrpSpPr/>
        <p:nvPr/>
      </p:nvGrpSpPr>
      <p:grpSpPr>
        <a:xfrm>
          <a:off x="0" y="0"/>
          <a:ext cx="0" cy="0"/>
          <a:chOff x="0" y="0"/>
          <a:chExt cx="0" cy="0"/>
        </a:xfrm>
      </p:grpSpPr>
      <p:graphicFrame>
        <p:nvGraphicFramePr>
          <p:cNvPr id="817" name="Google Shape;817;p78"/>
          <p:cNvGraphicFramePr/>
          <p:nvPr/>
        </p:nvGraphicFramePr>
        <p:xfrm>
          <a:off x="723450" y="670375"/>
          <a:ext cx="3000000" cy="3000000"/>
        </p:xfrm>
        <a:graphic>
          <a:graphicData uri="http://schemas.openxmlformats.org/drawingml/2006/table">
            <a:tbl>
              <a:tblPr>
                <a:noFill/>
                <a:tableStyleId>{526A0AA4-25EA-4190-A63A-3538ED0D61B8}</a:tableStyleId>
              </a:tblPr>
              <a:tblGrid>
                <a:gridCol w="989950"/>
                <a:gridCol w="989950"/>
              </a:tblGrid>
              <a:tr h="1112625">
                <a:tc>
                  <a:txBody>
                    <a:bodyPr/>
                    <a:lstStyle/>
                    <a:p>
                      <a:pPr indent="0" lvl="0" marL="0" rtl="0" algn="l">
                        <a:spcBef>
                          <a:spcPts val="0"/>
                        </a:spcBef>
                        <a:spcAft>
                          <a:spcPts val="0"/>
                        </a:spcAft>
                        <a:buNone/>
                      </a:pPr>
                      <a:r>
                        <a:rPr lang="de">
                          <a:latin typeface="Open Sans"/>
                          <a:ea typeface="Open Sans"/>
                          <a:cs typeface="Open Sans"/>
                          <a:sym typeface="Open Sans"/>
                        </a:rPr>
                        <a:t>Current</a:t>
                      </a:r>
                      <a:endParaRPr>
                        <a:latin typeface="Open Sans"/>
                        <a:ea typeface="Open Sans"/>
                        <a:cs typeface="Open Sans"/>
                        <a:sym typeface="Open Sans"/>
                      </a:endParaRPr>
                    </a:p>
                    <a:p>
                      <a:pPr indent="0" lvl="0" marL="0" rtl="0" algn="l">
                        <a:spcBef>
                          <a:spcPts val="0"/>
                        </a:spcBef>
                        <a:spcAft>
                          <a:spcPts val="0"/>
                        </a:spcAft>
                        <a:buNone/>
                      </a:pPr>
                      <a:r>
                        <a:rPr lang="de">
                          <a:latin typeface="Open Sans"/>
                          <a:ea typeface="Open Sans"/>
                          <a:cs typeface="Open Sans"/>
                          <a:sym typeface="Open Sans"/>
                        </a:rPr>
                        <a:t>Debt</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solidFill>
                            <a:schemeClr val="dk1"/>
                          </a:solidFill>
                          <a:latin typeface="Open Sans"/>
                          <a:ea typeface="Open Sans"/>
                          <a:cs typeface="Open Sans"/>
                          <a:sym typeface="Open Sans"/>
                        </a:rPr>
                        <a:t>1000€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1500€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818" name="Google Shape;818;p78"/>
          <p:cNvSpPr txBox="1"/>
          <p:nvPr/>
        </p:nvSpPr>
        <p:spPr>
          <a:xfrm>
            <a:off x="3028400" y="386600"/>
            <a:ext cx="58242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Step 4</a:t>
            </a:r>
            <a:endParaRPr b="1"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Select the one with the lowest</a:t>
            </a:r>
            <a:br>
              <a:rPr lang="de" sz="2400">
                <a:latin typeface="Open Sans"/>
                <a:ea typeface="Open Sans"/>
                <a:cs typeface="Open Sans"/>
                <a:sym typeface="Open Sans"/>
              </a:rPr>
            </a:br>
            <a:r>
              <a:rPr lang="de" sz="2400">
                <a:latin typeface="Open Sans"/>
                <a:ea typeface="Open Sans"/>
                <a:cs typeface="Open Sans"/>
                <a:sym typeface="Open Sans"/>
              </a:rPr>
              <a:t>GINI Impurity</a:t>
            </a:r>
            <a:endParaRPr sz="2400">
              <a:latin typeface="Open Sans"/>
              <a:ea typeface="Open Sans"/>
              <a:cs typeface="Open Sans"/>
              <a:sym typeface="Open Sans"/>
            </a:endParaRPr>
          </a:p>
        </p:txBody>
      </p:sp>
      <p:sp>
        <p:nvSpPr>
          <p:cNvPr id="819" name="Google Shape;819;p78"/>
          <p:cNvSpPr txBox="1"/>
          <p:nvPr/>
        </p:nvSpPr>
        <p:spPr>
          <a:xfrm>
            <a:off x="969312" y="2035399"/>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1250</a:t>
            </a:r>
            <a:endParaRPr b="1" sz="1800">
              <a:latin typeface="Open Sans"/>
              <a:ea typeface="Open Sans"/>
              <a:cs typeface="Open Sans"/>
              <a:sym typeface="Open Sans"/>
            </a:endParaRPr>
          </a:p>
        </p:txBody>
      </p:sp>
      <p:sp>
        <p:nvSpPr>
          <p:cNvPr id="820" name="Google Shape;820;p78"/>
          <p:cNvSpPr txBox="1"/>
          <p:nvPr/>
        </p:nvSpPr>
        <p:spPr>
          <a:xfrm>
            <a:off x="960907" y="2577203"/>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1750</a:t>
            </a:r>
            <a:endParaRPr b="1" sz="1800">
              <a:latin typeface="Open Sans"/>
              <a:ea typeface="Open Sans"/>
              <a:cs typeface="Open Sans"/>
              <a:sym typeface="Open Sans"/>
            </a:endParaRPr>
          </a:p>
        </p:txBody>
      </p:sp>
      <p:sp>
        <p:nvSpPr>
          <p:cNvPr id="821" name="Google Shape;821;p78"/>
          <p:cNvSpPr txBox="1"/>
          <p:nvPr/>
        </p:nvSpPr>
        <p:spPr>
          <a:xfrm>
            <a:off x="953071" y="3128260"/>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2250</a:t>
            </a:r>
            <a:endParaRPr b="1" sz="1800">
              <a:latin typeface="Open Sans"/>
              <a:ea typeface="Open Sans"/>
              <a:cs typeface="Open Sans"/>
              <a:sym typeface="Open Sans"/>
            </a:endParaRPr>
          </a:p>
        </p:txBody>
      </p:sp>
      <p:cxnSp>
        <p:nvCxnSpPr>
          <p:cNvPr id="822" name="Google Shape;822;p78"/>
          <p:cNvCxnSpPr/>
          <p:nvPr/>
        </p:nvCxnSpPr>
        <p:spPr>
          <a:xfrm>
            <a:off x="1750925" y="2286000"/>
            <a:ext cx="1563300" cy="0"/>
          </a:xfrm>
          <a:prstGeom prst="straightConnector1">
            <a:avLst/>
          </a:prstGeom>
          <a:noFill/>
          <a:ln cap="flat" cmpd="sng" w="28575">
            <a:solidFill>
              <a:schemeClr val="dk2"/>
            </a:solidFill>
            <a:prstDash val="solid"/>
            <a:round/>
            <a:headEnd len="med" w="med" type="none"/>
            <a:tailEnd len="med" w="med" type="triangle"/>
          </a:ln>
        </p:spPr>
      </p:cxnSp>
      <p:sp>
        <p:nvSpPr>
          <p:cNvPr id="823" name="Google Shape;823;p78"/>
          <p:cNvSpPr txBox="1"/>
          <p:nvPr/>
        </p:nvSpPr>
        <p:spPr>
          <a:xfrm>
            <a:off x="3250835" y="2087690"/>
            <a:ext cx="30000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1"/>
                </a:solidFill>
              </a:rPr>
              <a:t>GINI = 0.367</a:t>
            </a:r>
            <a:endParaRPr>
              <a:solidFill>
                <a:schemeClr val="dk1"/>
              </a:solidFill>
            </a:endParaRPr>
          </a:p>
        </p:txBody>
      </p:sp>
      <p:cxnSp>
        <p:nvCxnSpPr>
          <p:cNvPr id="824" name="Google Shape;824;p78"/>
          <p:cNvCxnSpPr/>
          <p:nvPr/>
        </p:nvCxnSpPr>
        <p:spPr>
          <a:xfrm>
            <a:off x="1789600" y="2858600"/>
            <a:ext cx="1563300" cy="0"/>
          </a:xfrm>
          <a:prstGeom prst="straightConnector1">
            <a:avLst/>
          </a:prstGeom>
          <a:noFill/>
          <a:ln cap="flat" cmpd="sng" w="28575">
            <a:solidFill>
              <a:schemeClr val="dk2"/>
            </a:solidFill>
            <a:prstDash val="solid"/>
            <a:round/>
            <a:headEnd len="med" w="med" type="none"/>
            <a:tailEnd len="med" w="med" type="triangle"/>
          </a:ln>
        </p:spPr>
      </p:cxnSp>
      <p:sp>
        <p:nvSpPr>
          <p:cNvPr id="825" name="Google Shape;825;p78"/>
          <p:cNvSpPr txBox="1"/>
          <p:nvPr/>
        </p:nvSpPr>
        <p:spPr>
          <a:xfrm>
            <a:off x="3289510" y="2660290"/>
            <a:ext cx="30000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1"/>
                </a:solidFill>
              </a:rPr>
              <a:t>GINI = 0.204</a:t>
            </a:r>
            <a:endParaRPr>
              <a:solidFill>
                <a:schemeClr val="dk1"/>
              </a:solidFill>
            </a:endParaRPr>
          </a:p>
        </p:txBody>
      </p:sp>
      <p:cxnSp>
        <p:nvCxnSpPr>
          <p:cNvPr id="826" name="Google Shape;826;p78"/>
          <p:cNvCxnSpPr/>
          <p:nvPr/>
        </p:nvCxnSpPr>
        <p:spPr>
          <a:xfrm>
            <a:off x="1750925" y="3429000"/>
            <a:ext cx="1563300" cy="0"/>
          </a:xfrm>
          <a:prstGeom prst="straightConnector1">
            <a:avLst/>
          </a:prstGeom>
          <a:noFill/>
          <a:ln cap="flat" cmpd="sng" w="28575">
            <a:solidFill>
              <a:schemeClr val="dk2"/>
            </a:solidFill>
            <a:prstDash val="solid"/>
            <a:round/>
            <a:headEnd len="med" w="med" type="none"/>
            <a:tailEnd len="med" w="med" type="triangle"/>
          </a:ln>
        </p:spPr>
      </p:cxnSp>
      <p:sp>
        <p:nvSpPr>
          <p:cNvPr id="827" name="Google Shape;827;p78"/>
          <p:cNvSpPr txBox="1"/>
          <p:nvPr/>
        </p:nvSpPr>
        <p:spPr>
          <a:xfrm>
            <a:off x="3250835" y="3230690"/>
            <a:ext cx="30000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1"/>
                </a:solidFill>
              </a:rPr>
              <a:t>GINI = 0.389</a:t>
            </a:r>
            <a:endParaRPr>
              <a:solidFill>
                <a:schemeClr val="dk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1" name="Shape 831"/>
        <p:cNvGrpSpPr/>
        <p:nvPr/>
      </p:nvGrpSpPr>
      <p:grpSpPr>
        <a:xfrm>
          <a:off x="0" y="0"/>
          <a:ext cx="0" cy="0"/>
          <a:chOff x="0" y="0"/>
          <a:chExt cx="0" cy="0"/>
        </a:xfrm>
      </p:grpSpPr>
      <p:graphicFrame>
        <p:nvGraphicFramePr>
          <p:cNvPr id="832" name="Google Shape;832;p79"/>
          <p:cNvGraphicFramePr/>
          <p:nvPr/>
        </p:nvGraphicFramePr>
        <p:xfrm>
          <a:off x="723450" y="670375"/>
          <a:ext cx="3000000" cy="3000000"/>
        </p:xfrm>
        <a:graphic>
          <a:graphicData uri="http://schemas.openxmlformats.org/drawingml/2006/table">
            <a:tbl>
              <a:tblPr>
                <a:noFill/>
                <a:tableStyleId>{526A0AA4-25EA-4190-A63A-3538ED0D61B8}</a:tableStyleId>
              </a:tblPr>
              <a:tblGrid>
                <a:gridCol w="989950"/>
                <a:gridCol w="989950"/>
              </a:tblGrid>
              <a:tr h="1112625">
                <a:tc>
                  <a:txBody>
                    <a:bodyPr/>
                    <a:lstStyle/>
                    <a:p>
                      <a:pPr indent="0" lvl="0" marL="0" rtl="0" algn="l">
                        <a:spcBef>
                          <a:spcPts val="0"/>
                        </a:spcBef>
                        <a:spcAft>
                          <a:spcPts val="0"/>
                        </a:spcAft>
                        <a:buNone/>
                      </a:pPr>
                      <a:r>
                        <a:rPr lang="de">
                          <a:latin typeface="Open Sans"/>
                          <a:ea typeface="Open Sans"/>
                          <a:cs typeface="Open Sans"/>
                          <a:sym typeface="Open Sans"/>
                        </a:rPr>
                        <a:t>Current</a:t>
                      </a:r>
                      <a:endParaRPr>
                        <a:latin typeface="Open Sans"/>
                        <a:ea typeface="Open Sans"/>
                        <a:cs typeface="Open Sans"/>
                        <a:sym typeface="Open Sans"/>
                      </a:endParaRPr>
                    </a:p>
                    <a:p>
                      <a:pPr indent="0" lvl="0" marL="0" rtl="0" algn="l">
                        <a:spcBef>
                          <a:spcPts val="0"/>
                        </a:spcBef>
                        <a:spcAft>
                          <a:spcPts val="0"/>
                        </a:spcAft>
                        <a:buNone/>
                      </a:pPr>
                      <a:r>
                        <a:rPr lang="de">
                          <a:latin typeface="Open Sans"/>
                          <a:ea typeface="Open Sans"/>
                          <a:cs typeface="Open Sans"/>
                          <a:sym typeface="Open Sans"/>
                        </a:rPr>
                        <a:t>Debt</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Owns Real Estate</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solidFill>
                            <a:schemeClr val="dk1"/>
                          </a:solidFill>
                          <a:latin typeface="Open Sans"/>
                          <a:ea typeface="Open Sans"/>
                          <a:cs typeface="Open Sans"/>
                          <a:sym typeface="Open Sans"/>
                        </a:rPr>
                        <a:t>1000€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1500€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2000€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No</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2500€</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Yes</a:t>
                      </a:r>
                      <a:endParaRPr>
                        <a:latin typeface="Open Sans"/>
                        <a:ea typeface="Open Sans"/>
                        <a:cs typeface="Open Sans"/>
                        <a:sym typeface="Open Sans"/>
                      </a:endParaRPr>
                    </a:p>
                  </a:txBody>
                  <a:tcPr marT="91425" marB="91425" marR="91425" marL="91425"/>
                </a:tc>
              </a:tr>
              <a:tr h="538025">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c>
                  <a:txBody>
                    <a:bodyPr/>
                    <a:lstStyle/>
                    <a:p>
                      <a:pPr indent="0" lvl="0" marL="0" rtl="0" algn="l">
                        <a:spcBef>
                          <a:spcPts val="0"/>
                        </a:spcBef>
                        <a:spcAft>
                          <a:spcPts val="0"/>
                        </a:spcAft>
                        <a:buNone/>
                      </a:pPr>
                      <a:r>
                        <a:rPr lang="de">
                          <a:latin typeface="Open Sans"/>
                          <a:ea typeface="Open Sans"/>
                          <a:cs typeface="Open Sans"/>
                          <a:sym typeface="Open Sans"/>
                        </a:rPr>
                        <a:t>etc</a:t>
                      </a:r>
                      <a:endParaRPr>
                        <a:latin typeface="Open Sans"/>
                        <a:ea typeface="Open Sans"/>
                        <a:cs typeface="Open Sans"/>
                        <a:sym typeface="Open Sans"/>
                      </a:endParaRPr>
                    </a:p>
                  </a:txBody>
                  <a:tcPr marT="91425" marB="91425" marR="91425" marL="91425"/>
                </a:tc>
              </a:tr>
            </a:tbl>
          </a:graphicData>
        </a:graphic>
      </p:graphicFrame>
      <p:sp>
        <p:nvSpPr>
          <p:cNvPr id="833" name="Google Shape;833;p79"/>
          <p:cNvSpPr txBox="1"/>
          <p:nvPr/>
        </p:nvSpPr>
        <p:spPr>
          <a:xfrm>
            <a:off x="3028400" y="386600"/>
            <a:ext cx="5824200" cy="59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2400">
                <a:latin typeface="Open Sans"/>
                <a:ea typeface="Open Sans"/>
                <a:cs typeface="Open Sans"/>
                <a:sym typeface="Open Sans"/>
              </a:rPr>
              <a:t>Step 4</a:t>
            </a:r>
            <a:endParaRPr b="1" sz="2400">
              <a:latin typeface="Open Sans"/>
              <a:ea typeface="Open Sans"/>
              <a:cs typeface="Open Sans"/>
              <a:sym typeface="Open Sans"/>
            </a:endParaRPr>
          </a:p>
          <a:p>
            <a:pPr indent="0" lvl="0" marL="0" rtl="0" algn="l">
              <a:spcBef>
                <a:spcPts val="0"/>
              </a:spcBef>
              <a:spcAft>
                <a:spcPts val="0"/>
              </a:spcAft>
              <a:buNone/>
            </a:pPr>
            <a:r>
              <a:rPr lang="de" sz="2400">
                <a:latin typeface="Open Sans"/>
                <a:ea typeface="Open Sans"/>
                <a:cs typeface="Open Sans"/>
                <a:sym typeface="Open Sans"/>
              </a:rPr>
              <a:t>Select the one with the lowest</a:t>
            </a:r>
            <a:br>
              <a:rPr lang="de" sz="2400">
                <a:latin typeface="Open Sans"/>
                <a:ea typeface="Open Sans"/>
                <a:cs typeface="Open Sans"/>
                <a:sym typeface="Open Sans"/>
              </a:rPr>
            </a:br>
            <a:r>
              <a:rPr lang="de" sz="2400">
                <a:latin typeface="Open Sans"/>
                <a:ea typeface="Open Sans"/>
                <a:cs typeface="Open Sans"/>
                <a:sym typeface="Open Sans"/>
              </a:rPr>
              <a:t>GINI Impurity</a:t>
            </a:r>
            <a:endParaRPr sz="2400">
              <a:latin typeface="Open Sans"/>
              <a:ea typeface="Open Sans"/>
              <a:cs typeface="Open Sans"/>
              <a:sym typeface="Open Sans"/>
            </a:endParaRPr>
          </a:p>
        </p:txBody>
      </p:sp>
      <p:sp>
        <p:nvSpPr>
          <p:cNvPr id="834" name="Google Shape;834;p79"/>
          <p:cNvSpPr txBox="1"/>
          <p:nvPr/>
        </p:nvSpPr>
        <p:spPr>
          <a:xfrm>
            <a:off x="969312" y="2035399"/>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1250</a:t>
            </a:r>
            <a:endParaRPr b="1" sz="1800">
              <a:latin typeface="Open Sans"/>
              <a:ea typeface="Open Sans"/>
              <a:cs typeface="Open Sans"/>
              <a:sym typeface="Open Sans"/>
            </a:endParaRPr>
          </a:p>
        </p:txBody>
      </p:sp>
      <p:sp>
        <p:nvSpPr>
          <p:cNvPr id="835" name="Google Shape;835;p79"/>
          <p:cNvSpPr txBox="1"/>
          <p:nvPr/>
        </p:nvSpPr>
        <p:spPr>
          <a:xfrm>
            <a:off x="960907" y="2577203"/>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1750</a:t>
            </a:r>
            <a:endParaRPr b="1" sz="1800">
              <a:latin typeface="Open Sans"/>
              <a:ea typeface="Open Sans"/>
              <a:cs typeface="Open Sans"/>
              <a:sym typeface="Open Sans"/>
            </a:endParaRPr>
          </a:p>
        </p:txBody>
      </p:sp>
      <p:sp>
        <p:nvSpPr>
          <p:cNvPr id="836" name="Google Shape;836;p79"/>
          <p:cNvSpPr txBox="1"/>
          <p:nvPr/>
        </p:nvSpPr>
        <p:spPr>
          <a:xfrm>
            <a:off x="953071" y="3128260"/>
            <a:ext cx="1033800" cy="23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sz="1800">
                <a:latin typeface="Open Sans"/>
                <a:ea typeface="Open Sans"/>
                <a:cs typeface="Open Sans"/>
                <a:sym typeface="Open Sans"/>
              </a:rPr>
              <a:t>2250</a:t>
            </a:r>
            <a:endParaRPr b="1" sz="1800">
              <a:latin typeface="Open Sans"/>
              <a:ea typeface="Open Sans"/>
              <a:cs typeface="Open Sans"/>
              <a:sym typeface="Open Sans"/>
            </a:endParaRPr>
          </a:p>
        </p:txBody>
      </p:sp>
      <p:cxnSp>
        <p:nvCxnSpPr>
          <p:cNvPr id="837" name="Google Shape;837;p79"/>
          <p:cNvCxnSpPr/>
          <p:nvPr/>
        </p:nvCxnSpPr>
        <p:spPr>
          <a:xfrm>
            <a:off x="1750925" y="2286000"/>
            <a:ext cx="1563300" cy="0"/>
          </a:xfrm>
          <a:prstGeom prst="straightConnector1">
            <a:avLst/>
          </a:prstGeom>
          <a:noFill/>
          <a:ln cap="flat" cmpd="sng" w="28575">
            <a:solidFill>
              <a:schemeClr val="dk2"/>
            </a:solidFill>
            <a:prstDash val="solid"/>
            <a:round/>
            <a:headEnd len="med" w="med" type="none"/>
            <a:tailEnd len="med" w="med" type="triangle"/>
          </a:ln>
        </p:spPr>
      </p:cxnSp>
      <p:sp>
        <p:nvSpPr>
          <p:cNvPr id="838" name="Google Shape;838;p79"/>
          <p:cNvSpPr txBox="1"/>
          <p:nvPr/>
        </p:nvSpPr>
        <p:spPr>
          <a:xfrm>
            <a:off x="3250835" y="2087690"/>
            <a:ext cx="30000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1"/>
                </a:solidFill>
              </a:rPr>
              <a:t>GINI = 0.367</a:t>
            </a:r>
            <a:endParaRPr>
              <a:solidFill>
                <a:schemeClr val="dk1"/>
              </a:solidFill>
            </a:endParaRPr>
          </a:p>
        </p:txBody>
      </p:sp>
      <p:cxnSp>
        <p:nvCxnSpPr>
          <p:cNvPr id="839" name="Google Shape;839;p79"/>
          <p:cNvCxnSpPr/>
          <p:nvPr/>
        </p:nvCxnSpPr>
        <p:spPr>
          <a:xfrm>
            <a:off x="1789600" y="2858600"/>
            <a:ext cx="1563300" cy="0"/>
          </a:xfrm>
          <a:prstGeom prst="straightConnector1">
            <a:avLst/>
          </a:prstGeom>
          <a:noFill/>
          <a:ln cap="flat" cmpd="sng" w="28575">
            <a:solidFill>
              <a:schemeClr val="dk2"/>
            </a:solidFill>
            <a:prstDash val="solid"/>
            <a:round/>
            <a:headEnd len="med" w="med" type="none"/>
            <a:tailEnd len="med" w="med" type="triangle"/>
          </a:ln>
        </p:spPr>
      </p:cxnSp>
      <p:sp>
        <p:nvSpPr>
          <p:cNvPr id="840" name="Google Shape;840;p79"/>
          <p:cNvSpPr txBox="1"/>
          <p:nvPr/>
        </p:nvSpPr>
        <p:spPr>
          <a:xfrm>
            <a:off x="3289506" y="2660300"/>
            <a:ext cx="13356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e">
                <a:solidFill>
                  <a:schemeClr val="dk1"/>
                </a:solidFill>
                <a:latin typeface="Open Sans"/>
                <a:ea typeface="Open Sans"/>
                <a:cs typeface="Open Sans"/>
                <a:sym typeface="Open Sans"/>
              </a:rPr>
              <a:t>GINI = 0.204</a:t>
            </a:r>
            <a:endParaRPr b="1">
              <a:solidFill>
                <a:schemeClr val="dk1"/>
              </a:solidFill>
              <a:latin typeface="Open Sans"/>
              <a:ea typeface="Open Sans"/>
              <a:cs typeface="Open Sans"/>
              <a:sym typeface="Open Sans"/>
            </a:endParaRPr>
          </a:p>
        </p:txBody>
      </p:sp>
      <p:cxnSp>
        <p:nvCxnSpPr>
          <p:cNvPr id="841" name="Google Shape;841;p79"/>
          <p:cNvCxnSpPr/>
          <p:nvPr/>
        </p:nvCxnSpPr>
        <p:spPr>
          <a:xfrm>
            <a:off x="1750925" y="3429000"/>
            <a:ext cx="1563300" cy="0"/>
          </a:xfrm>
          <a:prstGeom prst="straightConnector1">
            <a:avLst/>
          </a:prstGeom>
          <a:noFill/>
          <a:ln cap="flat" cmpd="sng" w="28575">
            <a:solidFill>
              <a:schemeClr val="dk2"/>
            </a:solidFill>
            <a:prstDash val="solid"/>
            <a:round/>
            <a:headEnd len="med" w="med" type="none"/>
            <a:tailEnd len="med" w="med" type="triangle"/>
          </a:ln>
        </p:spPr>
      </p:cxnSp>
      <p:sp>
        <p:nvSpPr>
          <p:cNvPr id="842" name="Google Shape;842;p79"/>
          <p:cNvSpPr txBox="1"/>
          <p:nvPr/>
        </p:nvSpPr>
        <p:spPr>
          <a:xfrm>
            <a:off x="3250835" y="3230690"/>
            <a:ext cx="3000000" cy="32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a:solidFill>
                  <a:schemeClr val="dk1"/>
                </a:solidFill>
              </a:rPr>
              <a:t>GINI = 0.389</a:t>
            </a:r>
            <a:endParaRPr>
              <a:solidFill>
                <a:schemeClr val="dk1"/>
              </a:solidFill>
            </a:endParaRPr>
          </a:p>
        </p:txBody>
      </p:sp>
      <p:pic>
        <p:nvPicPr>
          <p:cNvPr id="843" name="Google Shape;843;p79"/>
          <p:cNvPicPr preferRelativeResize="0"/>
          <p:nvPr/>
        </p:nvPicPr>
        <p:blipFill rotWithShape="1">
          <a:blip r:embed="rId3">
            <a:alphaModFix/>
          </a:blip>
          <a:srcRect b="19633" l="0" r="0" t="0"/>
          <a:stretch/>
        </p:blipFill>
        <p:spPr>
          <a:xfrm>
            <a:off x="4388132" y="2565453"/>
            <a:ext cx="658175" cy="4287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8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8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3" name="Shape 853"/>
        <p:cNvGrpSpPr/>
        <p:nvPr/>
      </p:nvGrpSpPr>
      <p:grpSpPr>
        <a:xfrm>
          <a:off x="0" y="0"/>
          <a:ext cx="0" cy="0"/>
          <a:chOff x="0" y="0"/>
          <a:chExt cx="0" cy="0"/>
        </a:xfrm>
      </p:grpSpPr>
      <p:pic>
        <p:nvPicPr>
          <p:cNvPr id="854" name="Google Shape;854;p81"/>
          <p:cNvPicPr preferRelativeResize="0"/>
          <p:nvPr/>
        </p:nvPicPr>
        <p:blipFill>
          <a:blip r:embed="rId3">
            <a:alphaModFix/>
          </a:blip>
          <a:stretch>
            <a:fillRect/>
          </a:stretch>
        </p:blipFill>
        <p:spPr>
          <a:xfrm>
            <a:off x="0" y="1364575"/>
            <a:ext cx="9144001" cy="241434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de">
                <a:latin typeface="Open Sans"/>
                <a:ea typeface="Open Sans"/>
                <a:cs typeface="Open Sans"/>
                <a:sym typeface="Open Sans"/>
              </a:rPr>
              <a:t>Unsupervised Learning</a:t>
            </a:r>
            <a:endParaRPr b="1">
              <a:latin typeface="Open Sans"/>
              <a:ea typeface="Open Sans"/>
              <a:cs typeface="Open Sans"/>
              <a:sym typeface="Open Sans"/>
            </a:endParaRPr>
          </a:p>
          <a:p>
            <a:pPr indent="0" lvl="0" marL="0" rtl="0" algn="ctr">
              <a:spcBef>
                <a:spcPts val="0"/>
              </a:spcBef>
              <a:spcAft>
                <a:spcPts val="0"/>
              </a:spcAft>
              <a:buNone/>
            </a:pPr>
            <a:r>
              <a:t/>
            </a:r>
            <a:endParaRPr/>
          </a:p>
        </p:txBody>
      </p:sp>
      <p:sp>
        <p:nvSpPr>
          <p:cNvPr id="94" name="Google Shape;94;p19"/>
          <p:cNvSpPr txBox="1"/>
          <p:nvPr>
            <p:ph idx="1" type="body"/>
          </p:nvPr>
        </p:nvSpPr>
        <p:spPr>
          <a:xfrm>
            <a:off x="311700" y="1768050"/>
            <a:ext cx="8520600" cy="16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Unsupervised learning is a machine learning technique, where you do not need to provide lables to the model. Instead, we need to allow the model to work on its own to discover information.</a:t>
            </a:r>
            <a:endParaRPr/>
          </a:p>
          <a:p>
            <a:pPr indent="0" lvl="0" marL="0" rtl="0" algn="l">
              <a:spcBef>
                <a:spcPts val="1600"/>
              </a:spcBef>
              <a:spcAft>
                <a:spcPts val="0"/>
              </a:spcAft>
              <a:buClr>
                <a:schemeClr val="dk1"/>
              </a:buClr>
              <a:buSzPts val="1100"/>
              <a:buFont typeface="Arial"/>
              <a:buNone/>
            </a:pPr>
            <a:r>
              <a:t/>
            </a:r>
            <a:endParaRPr/>
          </a:p>
          <a:p>
            <a:pPr indent="0" lvl="0" marL="0" rtl="0" algn="l">
              <a:spcBef>
                <a:spcPts val="1600"/>
              </a:spcBef>
              <a:spcAft>
                <a:spcPts val="1600"/>
              </a:spcAft>
              <a:buNone/>
            </a:pPr>
            <a:r>
              <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8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860" name="Google Shape;860;p8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8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sz="3600"/>
              <a:t>Train/Test Split</a:t>
            </a:r>
            <a:endParaRPr sz="3600"/>
          </a:p>
        </p:txBody>
      </p:sp>
      <p:pic>
        <p:nvPicPr>
          <p:cNvPr id="866" name="Google Shape;866;p83"/>
          <p:cNvPicPr preferRelativeResize="0"/>
          <p:nvPr/>
        </p:nvPicPr>
        <p:blipFill>
          <a:blip r:embed="rId3">
            <a:alphaModFix/>
          </a:blip>
          <a:stretch>
            <a:fillRect/>
          </a:stretch>
        </p:blipFill>
        <p:spPr>
          <a:xfrm>
            <a:off x="0" y="1371806"/>
            <a:ext cx="9143999" cy="299433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pic>
        <p:nvPicPr>
          <p:cNvPr id="871" name="Google Shape;871;p84"/>
          <p:cNvPicPr preferRelativeResize="0"/>
          <p:nvPr/>
        </p:nvPicPr>
        <p:blipFill>
          <a:blip r:embed="rId3">
            <a:alphaModFix/>
          </a:blip>
          <a:stretch>
            <a:fillRect/>
          </a:stretch>
        </p:blipFill>
        <p:spPr>
          <a:xfrm>
            <a:off x="175950" y="987988"/>
            <a:ext cx="8792101" cy="31675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sp>
        <p:nvSpPr>
          <p:cNvPr id="876" name="Google Shape;876;p8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Evaluating Results</a:t>
            </a:r>
            <a:endParaRPr/>
          </a:p>
        </p:txBody>
      </p:sp>
      <p:sp>
        <p:nvSpPr>
          <p:cNvPr id="877" name="Google Shape;877;p8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878" name="Google Shape;878;p85"/>
          <p:cNvGraphicFramePr/>
          <p:nvPr/>
        </p:nvGraphicFramePr>
        <p:xfrm>
          <a:off x="952500" y="1619250"/>
          <a:ext cx="3000000" cy="3000000"/>
        </p:xfrm>
        <a:graphic>
          <a:graphicData uri="http://schemas.openxmlformats.org/drawingml/2006/table">
            <a:tbl>
              <a:tblPr>
                <a:noFill/>
                <a:tableStyleId>{526A0AA4-25EA-4190-A63A-3538ED0D61B8}</a:tableStyleId>
              </a:tblPr>
              <a:tblGrid>
                <a:gridCol w="3619500"/>
                <a:gridCol w="3619500"/>
              </a:tblGrid>
              <a:tr h="464275">
                <a:tc>
                  <a:txBody>
                    <a:bodyPr/>
                    <a:lstStyle/>
                    <a:p>
                      <a:pPr indent="0" lvl="0" marL="0" rtl="0" algn="ctr">
                        <a:spcBef>
                          <a:spcPts val="0"/>
                        </a:spcBef>
                        <a:spcAft>
                          <a:spcPts val="0"/>
                        </a:spcAft>
                        <a:buNone/>
                      </a:pPr>
                      <a:r>
                        <a:rPr lang="de" sz="2400"/>
                        <a:t>Prediction Label</a:t>
                      </a:r>
                      <a:endParaRPr sz="2400"/>
                    </a:p>
                  </a:txBody>
                  <a:tcPr marT="91425" marB="91425" marR="91425" marL="91425"/>
                </a:tc>
                <a:tc>
                  <a:txBody>
                    <a:bodyPr/>
                    <a:lstStyle/>
                    <a:p>
                      <a:pPr indent="0" lvl="0" marL="0" rtl="0" algn="ctr">
                        <a:spcBef>
                          <a:spcPts val="0"/>
                        </a:spcBef>
                        <a:spcAft>
                          <a:spcPts val="0"/>
                        </a:spcAft>
                        <a:buNone/>
                      </a:pPr>
                      <a:r>
                        <a:rPr lang="de" sz="2400"/>
                        <a:t>Test Label</a:t>
                      </a:r>
                      <a:endParaRPr sz="2400"/>
                    </a:p>
                  </a:txBody>
                  <a:tcPr marT="91425" marB="91425" marR="91425" marL="91425"/>
                </a:tc>
              </a:tr>
              <a:tr h="464275">
                <a:tc>
                  <a:txBody>
                    <a:bodyPr/>
                    <a:lstStyle/>
                    <a:p>
                      <a:pPr indent="0" lvl="0" marL="0" rtl="0" algn="ctr">
                        <a:spcBef>
                          <a:spcPts val="0"/>
                        </a:spcBef>
                        <a:spcAft>
                          <a:spcPts val="0"/>
                        </a:spcAft>
                        <a:buNone/>
                      </a:pPr>
                      <a:r>
                        <a:rPr lang="de" sz="2400"/>
                        <a:t>1</a:t>
                      </a:r>
                      <a:endParaRPr sz="2400"/>
                    </a:p>
                  </a:txBody>
                  <a:tcPr marT="91425" marB="91425" marR="91425" marL="91425"/>
                </a:tc>
                <a:tc>
                  <a:txBody>
                    <a:bodyPr/>
                    <a:lstStyle/>
                    <a:p>
                      <a:pPr indent="0" lvl="0" marL="0" rtl="0" algn="ctr">
                        <a:spcBef>
                          <a:spcPts val="0"/>
                        </a:spcBef>
                        <a:spcAft>
                          <a:spcPts val="0"/>
                        </a:spcAft>
                        <a:buNone/>
                      </a:pPr>
                      <a:r>
                        <a:rPr lang="de" sz="2400"/>
                        <a:t>0</a:t>
                      </a:r>
                      <a:endParaRPr sz="2400"/>
                    </a:p>
                  </a:txBody>
                  <a:tcPr marT="91425" marB="91425" marR="91425" marL="91425"/>
                </a:tc>
              </a:tr>
              <a:tr h="464275">
                <a:tc>
                  <a:txBody>
                    <a:bodyPr/>
                    <a:lstStyle/>
                    <a:p>
                      <a:pPr indent="0" lvl="0" marL="0" rtl="0" algn="ctr">
                        <a:spcBef>
                          <a:spcPts val="0"/>
                        </a:spcBef>
                        <a:spcAft>
                          <a:spcPts val="0"/>
                        </a:spcAft>
                        <a:buNone/>
                      </a:pPr>
                      <a:r>
                        <a:rPr lang="de" sz="2400"/>
                        <a:t>1</a:t>
                      </a:r>
                      <a:endParaRPr sz="2400"/>
                    </a:p>
                  </a:txBody>
                  <a:tcPr marT="91425" marB="91425" marR="91425" marL="91425"/>
                </a:tc>
                <a:tc>
                  <a:txBody>
                    <a:bodyPr/>
                    <a:lstStyle/>
                    <a:p>
                      <a:pPr indent="0" lvl="0" marL="0" rtl="0" algn="ctr">
                        <a:spcBef>
                          <a:spcPts val="0"/>
                        </a:spcBef>
                        <a:spcAft>
                          <a:spcPts val="0"/>
                        </a:spcAft>
                        <a:buNone/>
                      </a:pPr>
                      <a:r>
                        <a:rPr lang="de" sz="2400"/>
                        <a:t>1</a:t>
                      </a:r>
                      <a:endParaRPr sz="2400"/>
                    </a:p>
                  </a:txBody>
                  <a:tcPr marT="91425" marB="91425" marR="91425" marL="91425"/>
                </a:tc>
              </a:tr>
              <a:tr h="464275">
                <a:tc>
                  <a:txBody>
                    <a:bodyPr/>
                    <a:lstStyle/>
                    <a:p>
                      <a:pPr indent="0" lvl="0" marL="0" rtl="0" algn="ctr">
                        <a:spcBef>
                          <a:spcPts val="0"/>
                        </a:spcBef>
                        <a:spcAft>
                          <a:spcPts val="0"/>
                        </a:spcAft>
                        <a:buNone/>
                      </a:pPr>
                      <a:r>
                        <a:rPr lang="de" sz="2400"/>
                        <a:t>0</a:t>
                      </a:r>
                      <a:endParaRPr sz="2400"/>
                    </a:p>
                  </a:txBody>
                  <a:tcPr marT="91425" marB="91425" marR="91425" marL="91425"/>
                </a:tc>
                <a:tc>
                  <a:txBody>
                    <a:bodyPr/>
                    <a:lstStyle/>
                    <a:p>
                      <a:pPr indent="0" lvl="0" marL="0" rtl="0" algn="ctr">
                        <a:spcBef>
                          <a:spcPts val="0"/>
                        </a:spcBef>
                        <a:spcAft>
                          <a:spcPts val="0"/>
                        </a:spcAft>
                        <a:buNone/>
                      </a:pPr>
                      <a:r>
                        <a:rPr lang="de" sz="2400"/>
                        <a:t>1</a:t>
                      </a:r>
                      <a:endParaRPr sz="2400"/>
                    </a:p>
                  </a:txBody>
                  <a:tcPr marT="91425" marB="91425" marR="91425" marL="91425"/>
                </a:tc>
              </a:tr>
              <a:tr h="100000">
                <a:tc>
                  <a:txBody>
                    <a:bodyPr/>
                    <a:lstStyle/>
                    <a:p>
                      <a:pPr indent="0" lvl="0" marL="0" rtl="0" algn="ctr">
                        <a:spcBef>
                          <a:spcPts val="0"/>
                        </a:spcBef>
                        <a:spcAft>
                          <a:spcPts val="0"/>
                        </a:spcAft>
                        <a:buNone/>
                      </a:pPr>
                      <a:r>
                        <a:rPr lang="de" sz="2400"/>
                        <a:t>0</a:t>
                      </a:r>
                      <a:endParaRPr sz="2400"/>
                    </a:p>
                  </a:txBody>
                  <a:tcPr marT="91425" marB="91425" marR="91425" marL="91425"/>
                </a:tc>
                <a:tc>
                  <a:txBody>
                    <a:bodyPr/>
                    <a:lstStyle/>
                    <a:p>
                      <a:pPr indent="0" lvl="0" marL="0" rtl="0" algn="ctr">
                        <a:spcBef>
                          <a:spcPts val="0"/>
                        </a:spcBef>
                        <a:spcAft>
                          <a:spcPts val="0"/>
                        </a:spcAft>
                        <a:buNone/>
                      </a:pPr>
                      <a:r>
                        <a:rPr lang="de" sz="2400"/>
                        <a:t>0</a:t>
                      </a:r>
                      <a:endParaRPr sz="2400"/>
                    </a:p>
                  </a:txBody>
                  <a:tcPr marT="91425" marB="91425" marR="91425" marL="91425"/>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8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Evaluating Results</a:t>
            </a:r>
            <a:endParaRPr/>
          </a:p>
        </p:txBody>
      </p:sp>
      <p:graphicFrame>
        <p:nvGraphicFramePr>
          <p:cNvPr id="884" name="Google Shape;884;p86"/>
          <p:cNvGraphicFramePr/>
          <p:nvPr/>
        </p:nvGraphicFramePr>
        <p:xfrm>
          <a:off x="952500" y="1619250"/>
          <a:ext cx="3000000" cy="3000000"/>
        </p:xfrm>
        <a:graphic>
          <a:graphicData uri="http://schemas.openxmlformats.org/drawingml/2006/table">
            <a:tbl>
              <a:tblPr>
                <a:noFill/>
                <a:tableStyleId>{526A0AA4-25EA-4190-A63A-3538ED0D61B8}</a:tableStyleId>
              </a:tblPr>
              <a:tblGrid>
                <a:gridCol w="2715800"/>
                <a:gridCol w="1777275"/>
                <a:gridCol w="3101825"/>
              </a:tblGrid>
              <a:tr h="548600">
                <a:tc>
                  <a:txBody>
                    <a:bodyPr/>
                    <a:lstStyle/>
                    <a:p>
                      <a:pPr indent="0" lvl="0" marL="0" rtl="0" algn="l">
                        <a:spcBef>
                          <a:spcPts val="0"/>
                        </a:spcBef>
                        <a:spcAft>
                          <a:spcPts val="0"/>
                        </a:spcAft>
                        <a:buNone/>
                      </a:pPr>
                      <a:r>
                        <a:rPr lang="de" sz="2400"/>
                        <a:t>Prediction Label</a:t>
                      </a:r>
                      <a:endParaRPr sz="2400"/>
                    </a:p>
                  </a:txBody>
                  <a:tcPr marT="91425" marB="91425" marR="91425" marL="91425"/>
                </a:tc>
                <a:tc>
                  <a:txBody>
                    <a:bodyPr/>
                    <a:lstStyle/>
                    <a:p>
                      <a:pPr indent="0" lvl="0" marL="0" rtl="0" algn="l">
                        <a:spcBef>
                          <a:spcPts val="0"/>
                        </a:spcBef>
                        <a:spcAft>
                          <a:spcPts val="0"/>
                        </a:spcAft>
                        <a:buNone/>
                      </a:pPr>
                      <a:r>
                        <a:rPr lang="de" sz="2400"/>
                        <a:t>Test Label</a:t>
                      </a:r>
                      <a:endParaRPr sz="2400"/>
                    </a:p>
                  </a:txBody>
                  <a:tcPr marT="91425" marB="91425" marR="91425" marL="91425"/>
                </a:tc>
                <a:tc>
                  <a:txBody>
                    <a:bodyPr/>
                    <a:lstStyle/>
                    <a:p>
                      <a:pPr indent="0" lvl="0" marL="0" rtl="0" algn="l">
                        <a:spcBef>
                          <a:spcPts val="0"/>
                        </a:spcBef>
                        <a:spcAft>
                          <a:spcPts val="0"/>
                        </a:spcAft>
                        <a:buNone/>
                      </a:pPr>
                      <a:r>
                        <a:t/>
                      </a:r>
                      <a:endParaRPr sz="2400"/>
                    </a:p>
                  </a:txBody>
                  <a:tcPr marT="91425" marB="91425" marR="91425" marL="91425"/>
                </a:tc>
              </a:tr>
              <a:tr h="548600">
                <a:tc>
                  <a:txBody>
                    <a:bodyPr/>
                    <a:lstStyle/>
                    <a:p>
                      <a:pPr indent="0" lvl="0" marL="0" rtl="0" algn="ctr">
                        <a:spcBef>
                          <a:spcPts val="0"/>
                        </a:spcBef>
                        <a:spcAft>
                          <a:spcPts val="0"/>
                        </a:spcAft>
                        <a:buNone/>
                      </a:pPr>
                      <a:r>
                        <a:rPr lang="de" sz="2400"/>
                        <a:t>1</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0</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False Positive</a:t>
                      </a:r>
                      <a:endParaRPr sz="2400"/>
                    </a:p>
                  </a:txBody>
                  <a:tcPr marT="91425" marB="91425" marR="91425" marL="91425">
                    <a:solidFill>
                      <a:srgbClr val="EA9999"/>
                    </a:solidFill>
                  </a:tcPr>
                </a:tc>
              </a:tr>
              <a:tr h="548600">
                <a:tc>
                  <a:txBody>
                    <a:bodyPr/>
                    <a:lstStyle/>
                    <a:p>
                      <a:pPr indent="0" lvl="0" marL="0" rtl="0" algn="ctr">
                        <a:spcBef>
                          <a:spcPts val="0"/>
                        </a:spcBef>
                        <a:spcAft>
                          <a:spcPts val="0"/>
                        </a:spcAft>
                        <a:buNone/>
                      </a:pPr>
                      <a:r>
                        <a:rPr lang="de" sz="2400"/>
                        <a:t>1</a:t>
                      </a:r>
                      <a:endParaRPr sz="2400"/>
                    </a:p>
                  </a:txBody>
                  <a:tcPr marT="91425" marB="91425" marR="91425" marL="91425"/>
                </a:tc>
                <a:tc>
                  <a:txBody>
                    <a:bodyPr/>
                    <a:lstStyle/>
                    <a:p>
                      <a:pPr indent="0" lvl="0" marL="0" rtl="0" algn="ctr">
                        <a:spcBef>
                          <a:spcPts val="0"/>
                        </a:spcBef>
                        <a:spcAft>
                          <a:spcPts val="0"/>
                        </a:spcAft>
                        <a:buNone/>
                      </a:pPr>
                      <a:r>
                        <a:rPr lang="de" sz="2400"/>
                        <a:t>1</a:t>
                      </a:r>
                      <a:endParaRPr sz="24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48600">
                <a:tc>
                  <a:txBody>
                    <a:bodyPr/>
                    <a:lstStyle/>
                    <a:p>
                      <a:pPr indent="0" lvl="0" marL="0" rtl="0" algn="ctr">
                        <a:spcBef>
                          <a:spcPts val="0"/>
                        </a:spcBef>
                        <a:spcAft>
                          <a:spcPts val="0"/>
                        </a:spcAft>
                        <a:buNone/>
                      </a:pPr>
                      <a:r>
                        <a:rPr lang="de" sz="2400"/>
                        <a:t>0</a:t>
                      </a:r>
                      <a:endParaRPr sz="2400"/>
                    </a:p>
                  </a:txBody>
                  <a:tcPr marT="91425" marB="91425" marR="91425" marL="91425"/>
                </a:tc>
                <a:tc>
                  <a:txBody>
                    <a:bodyPr/>
                    <a:lstStyle/>
                    <a:p>
                      <a:pPr indent="0" lvl="0" marL="0" rtl="0" algn="ctr">
                        <a:spcBef>
                          <a:spcPts val="0"/>
                        </a:spcBef>
                        <a:spcAft>
                          <a:spcPts val="0"/>
                        </a:spcAft>
                        <a:buNone/>
                      </a:pPr>
                      <a:r>
                        <a:rPr lang="de" sz="2400"/>
                        <a:t>1</a:t>
                      </a:r>
                      <a:endParaRPr sz="24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48600">
                <a:tc>
                  <a:txBody>
                    <a:bodyPr/>
                    <a:lstStyle/>
                    <a:p>
                      <a:pPr indent="0" lvl="0" marL="0" rtl="0" algn="ctr">
                        <a:spcBef>
                          <a:spcPts val="0"/>
                        </a:spcBef>
                        <a:spcAft>
                          <a:spcPts val="0"/>
                        </a:spcAft>
                        <a:buNone/>
                      </a:pPr>
                      <a:r>
                        <a:rPr lang="de" sz="2400"/>
                        <a:t>0</a:t>
                      </a:r>
                      <a:endParaRPr sz="2400"/>
                    </a:p>
                  </a:txBody>
                  <a:tcPr marT="91425" marB="91425" marR="91425" marL="91425"/>
                </a:tc>
                <a:tc>
                  <a:txBody>
                    <a:bodyPr/>
                    <a:lstStyle/>
                    <a:p>
                      <a:pPr indent="0" lvl="0" marL="0" rtl="0" algn="ctr">
                        <a:spcBef>
                          <a:spcPts val="0"/>
                        </a:spcBef>
                        <a:spcAft>
                          <a:spcPts val="0"/>
                        </a:spcAft>
                        <a:buNone/>
                      </a:pPr>
                      <a:r>
                        <a:rPr lang="de" sz="2400"/>
                        <a:t>0</a:t>
                      </a:r>
                      <a:endParaRPr sz="24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8" name="Shape 888"/>
        <p:cNvGrpSpPr/>
        <p:nvPr/>
      </p:nvGrpSpPr>
      <p:grpSpPr>
        <a:xfrm>
          <a:off x="0" y="0"/>
          <a:ext cx="0" cy="0"/>
          <a:chOff x="0" y="0"/>
          <a:chExt cx="0" cy="0"/>
        </a:xfrm>
      </p:grpSpPr>
      <p:sp>
        <p:nvSpPr>
          <p:cNvPr id="889" name="Google Shape;889;p8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Evaluating Results</a:t>
            </a:r>
            <a:endParaRPr/>
          </a:p>
        </p:txBody>
      </p:sp>
      <p:graphicFrame>
        <p:nvGraphicFramePr>
          <p:cNvPr id="890" name="Google Shape;890;p87"/>
          <p:cNvGraphicFramePr/>
          <p:nvPr/>
        </p:nvGraphicFramePr>
        <p:xfrm>
          <a:off x="952500" y="1619250"/>
          <a:ext cx="3000000" cy="3000000"/>
        </p:xfrm>
        <a:graphic>
          <a:graphicData uri="http://schemas.openxmlformats.org/drawingml/2006/table">
            <a:tbl>
              <a:tblPr>
                <a:noFill/>
                <a:tableStyleId>{526A0AA4-25EA-4190-A63A-3538ED0D61B8}</a:tableStyleId>
              </a:tblPr>
              <a:tblGrid>
                <a:gridCol w="2715800"/>
                <a:gridCol w="1777275"/>
                <a:gridCol w="3101825"/>
              </a:tblGrid>
              <a:tr h="548600">
                <a:tc>
                  <a:txBody>
                    <a:bodyPr/>
                    <a:lstStyle/>
                    <a:p>
                      <a:pPr indent="0" lvl="0" marL="0" rtl="0" algn="l">
                        <a:spcBef>
                          <a:spcPts val="0"/>
                        </a:spcBef>
                        <a:spcAft>
                          <a:spcPts val="0"/>
                        </a:spcAft>
                        <a:buNone/>
                      </a:pPr>
                      <a:r>
                        <a:rPr lang="de" sz="2400"/>
                        <a:t>Prediction Label</a:t>
                      </a:r>
                      <a:endParaRPr sz="2400"/>
                    </a:p>
                  </a:txBody>
                  <a:tcPr marT="91425" marB="91425" marR="91425" marL="91425"/>
                </a:tc>
                <a:tc>
                  <a:txBody>
                    <a:bodyPr/>
                    <a:lstStyle/>
                    <a:p>
                      <a:pPr indent="0" lvl="0" marL="0" rtl="0" algn="l">
                        <a:spcBef>
                          <a:spcPts val="0"/>
                        </a:spcBef>
                        <a:spcAft>
                          <a:spcPts val="0"/>
                        </a:spcAft>
                        <a:buNone/>
                      </a:pPr>
                      <a:r>
                        <a:rPr lang="de" sz="2400"/>
                        <a:t>Test Label</a:t>
                      </a:r>
                      <a:endParaRPr sz="2400"/>
                    </a:p>
                  </a:txBody>
                  <a:tcPr marT="91425" marB="91425" marR="91425" marL="91425"/>
                </a:tc>
                <a:tc>
                  <a:txBody>
                    <a:bodyPr/>
                    <a:lstStyle/>
                    <a:p>
                      <a:pPr indent="0" lvl="0" marL="0" rtl="0" algn="l">
                        <a:spcBef>
                          <a:spcPts val="0"/>
                        </a:spcBef>
                        <a:spcAft>
                          <a:spcPts val="0"/>
                        </a:spcAft>
                        <a:buNone/>
                      </a:pPr>
                      <a:r>
                        <a:t/>
                      </a:r>
                      <a:endParaRPr sz="2400"/>
                    </a:p>
                  </a:txBody>
                  <a:tcPr marT="91425" marB="91425" marR="91425" marL="91425"/>
                </a:tc>
              </a:tr>
              <a:tr h="548600">
                <a:tc>
                  <a:txBody>
                    <a:bodyPr/>
                    <a:lstStyle/>
                    <a:p>
                      <a:pPr indent="0" lvl="0" marL="0" rtl="0" algn="ctr">
                        <a:spcBef>
                          <a:spcPts val="0"/>
                        </a:spcBef>
                        <a:spcAft>
                          <a:spcPts val="0"/>
                        </a:spcAft>
                        <a:buNone/>
                      </a:pPr>
                      <a:r>
                        <a:rPr lang="de" sz="2400"/>
                        <a:t>1</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0</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False Positive</a:t>
                      </a:r>
                      <a:endParaRPr sz="2400"/>
                    </a:p>
                  </a:txBody>
                  <a:tcPr marT="91425" marB="91425" marR="91425" marL="91425">
                    <a:solidFill>
                      <a:srgbClr val="EA9999"/>
                    </a:solidFill>
                  </a:tcPr>
                </a:tc>
              </a:tr>
              <a:tr h="548600">
                <a:tc>
                  <a:txBody>
                    <a:bodyPr/>
                    <a:lstStyle/>
                    <a:p>
                      <a:pPr indent="0" lvl="0" marL="0" rtl="0" algn="ctr">
                        <a:spcBef>
                          <a:spcPts val="0"/>
                        </a:spcBef>
                        <a:spcAft>
                          <a:spcPts val="0"/>
                        </a:spcAft>
                        <a:buNone/>
                      </a:pPr>
                      <a:r>
                        <a:rPr lang="de" sz="2400"/>
                        <a:t>1</a:t>
                      </a:r>
                      <a:endParaRPr sz="2400"/>
                    </a:p>
                  </a:txBody>
                  <a:tcPr marT="91425" marB="91425" marR="91425" marL="91425">
                    <a:solidFill>
                      <a:srgbClr val="B6D7A8"/>
                    </a:solidFill>
                  </a:tcPr>
                </a:tc>
                <a:tc>
                  <a:txBody>
                    <a:bodyPr/>
                    <a:lstStyle/>
                    <a:p>
                      <a:pPr indent="0" lvl="0" marL="0" rtl="0" algn="ctr">
                        <a:spcBef>
                          <a:spcPts val="0"/>
                        </a:spcBef>
                        <a:spcAft>
                          <a:spcPts val="0"/>
                        </a:spcAft>
                        <a:buNone/>
                      </a:pPr>
                      <a:r>
                        <a:rPr lang="de" sz="2400"/>
                        <a:t>1</a:t>
                      </a:r>
                      <a:endParaRPr sz="2400"/>
                    </a:p>
                  </a:txBody>
                  <a:tcPr marT="91425" marB="91425" marR="91425" marL="91425">
                    <a:solidFill>
                      <a:srgbClr val="B6D7A8"/>
                    </a:solidFill>
                  </a:tcPr>
                </a:tc>
                <a:tc>
                  <a:txBody>
                    <a:bodyPr/>
                    <a:lstStyle/>
                    <a:p>
                      <a:pPr indent="0" lvl="0" marL="0" rtl="0" algn="ctr">
                        <a:spcBef>
                          <a:spcPts val="0"/>
                        </a:spcBef>
                        <a:spcAft>
                          <a:spcPts val="0"/>
                        </a:spcAft>
                        <a:buNone/>
                      </a:pPr>
                      <a:r>
                        <a:rPr lang="de" sz="2400"/>
                        <a:t>True Positive</a:t>
                      </a:r>
                      <a:endParaRPr sz="2400"/>
                    </a:p>
                  </a:txBody>
                  <a:tcPr marT="91425" marB="91425" marR="91425" marL="91425">
                    <a:solidFill>
                      <a:srgbClr val="B6D7A8"/>
                    </a:solidFill>
                  </a:tcPr>
                </a:tc>
              </a:tr>
              <a:tr h="548600">
                <a:tc>
                  <a:txBody>
                    <a:bodyPr/>
                    <a:lstStyle/>
                    <a:p>
                      <a:pPr indent="0" lvl="0" marL="0" rtl="0" algn="ctr">
                        <a:spcBef>
                          <a:spcPts val="0"/>
                        </a:spcBef>
                        <a:spcAft>
                          <a:spcPts val="0"/>
                        </a:spcAft>
                        <a:buNone/>
                      </a:pPr>
                      <a:r>
                        <a:rPr lang="de" sz="2400"/>
                        <a:t>0</a:t>
                      </a:r>
                      <a:endParaRPr sz="2400"/>
                    </a:p>
                  </a:txBody>
                  <a:tcPr marT="91425" marB="91425" marR="91425" marL="91425"/>
                </a:tc>
                <a:tc>
                  <a:txBody>
                    <a:bodyPr/>
                    <a:lstStyle/>
                    <a:p>
                      <a:pPr indent="0" lvl="0" marL="0" rtl="0" algn="ctr">
                        <a:spcBef>
                          <a:spcPts val="0"/>
                        </a:spcBef>
                        <a:spcAft>
                          <a:spcPts val="0"/>
                        </a:spcAft>
                        <a:buNone/>
                      </a:pPr>
                      <a:r>
                        <a:rPr lang="de" sz="2400"/>
                        <a:t>1</a:t>
                      </a:r>
                      <a:endParaRPr sz="24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548600">
                <a:tc>
                  <a:txBody>
                    <a:bodyPr/>
                    <a:lstStyle/>
                    <a:p>
                      <a:pPr indent="0" lvl="0" marL="0" rtl="0" algn="ctr">
                        <a:spcBef>
                          <a:spcPts val="0"/>
                        </a:spcBef>
                        <a:spcAft>
                          <a:spcPts val="0"/>
                        </a:spcAft>
                        <a:buNone/>
                      </a:pPr>
                      <a:r>
                        <a:rPr lang="de" sz="2400"/>
                        <a:t>0</a:t>
                      </a:r>
                      <a:endParaRPr sz="2400"/>
                    </a:p>
                  </a:txBody>
                  <a:tcPr marT="91425" marB="91425" marR="91425" marL="91425"/>
                </a:tc>
                <a:tc>
                  <a:txBody>
                    <a:bodyPr/>
                    <a:lstStyle/>
                    <a:p>
                      <a:pPr indent="0" lvl="0" marL="0" rtl="0" algn="ctr">
                        <a:spcBef>
                          <a:spcPts val="0"/>
                        </a:spcBef>
                        <a:spcAft>
                          <a:spcPts val="0"/>
                        </a:spcAft>
                        <a:buNone/>
                      </a:pPr>
                      <a:r>
                        <a:rPr lang="de" sz="2400"/>
                        <a:t>0</a:t>
                      </a:r>
                      <a:endParaRPr sz="2400"/>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4" name="Shape 894"/>
        <p:cNvGrpSpPr/>
        <p:nvPr/>
      </p:nvGrpSpPr>
      <p:grpSpPr>
        <a:xfrm>
          <a:off x="0" y="0"/>
          <a:ext cx="0" cy="0"/>
          <a:chOff x="0" y="0"/>
          <a:chExt cx="0" cy="0"/>
        </a:xfrm>
      </p:grpSpPr>
      <p:sp>
        <p:nvSpPr>
          <p:cNvPr id="895" name="Google Shape;895;p8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Evaluating Results</a:t>
            </a:r>
            <a:endParaRPr/>
          </a:p>
        </p:txBody>
      </p:sp>
      <p:graphicFrame>
        <p:nvGraphicFramePr>
          <p:cNvPr id="896" name="Google Shape;896;p88"/>
          <p:cNvGraphicFramePr/>
          <p:nvPr/>
        </p:nvGraphicFramePr>
        <p:xfrm>
          <a:off x="952500" y="1619250"/>
          <a:ext cx="3000000" cy="3000000"/>
        </p:xfrm>
        <a:graphic>
          <a:graphicData uri="http://schemas.openxmlformats.org/drawingml/2006/table">
            <a:tbl>
              <a:tblPr>
                <a:noFill/>
                <a:tableStyleId>{526A0AA4-25EA-4190-A63A-3538ED0D61B8}</a:tableStyleId>
              </a:tblPr>
              <a:tblGrid>
                <a:gridCol w="2715800"/>
                <a:gridCol w="1777275"/>
                <a:gridCol w="3101825"/>
              </a:tblGrid>
              <a:tr h="548600">
                <a:tc>
                  <a:txBody>
                    <a:bodyPr/>
                    <a:lstStyle/>
                    <a:p>
                      <a:pPr indent="0" lvl="0" marL="0" rtl="0" algn="l">
                        <a:spcBef>
                          <a:spcPts val="0"/>
                        </a:spcBef>
                        <a:spcAft>
                          <a:spcPts val="0"/>
                        </a:spcAft>
                        <a:buNone/>
                      </a:pPr>
                      <a:r>
                        <a:rPr lang="de" sz="2400"/>
                        <a:t>Prediction Label</a:t>
                      </a:r>
                      <a:endParaRPr sz="2400"/>
                    </a:p>
                  </a:txBody>
                  <a:tcPr marT="91425" marB="91425" marR="91425" marL="91425"/>
                </a:tc>
                <a:tc>
                  <a:txBody>
                    <a:bodyPr/>
                    <a:lstStyle/>
                    <a:p>
                      <a:pPr indent="0" lvl="0" marL="0" rtl="0" algn="l">
                        <a:spcBef>
                          <a:spcPts val="0"/>
                        </a:spcBef>
                        <a:spcAft>
                          <a:spcPts val="0"/>
                        </a:spcAft>
                        <a:buNone/>
                      </a:pPr>
                      <a:r>
                        <a:rPr lang="de" sz="2400"/>
                        <a:t>Test Label</a:t>
                      </a:r>
                      <a:endParaRPr sz="2400"/>
                    </a:p>
                  </a:txBody>
                  <a:tcPr marT="91425" marB="91425" marR="91425" marL="91425"/>
                </a:tc>
                <a:tc>
                  <a:txBody>
                    <a:bodyPr/>
                    <a:lstStyle/>
                    <a:p>
                      <a:pPr indent="0" lvl="0" marL="0" rtl="0" algn="l">
                        <a:spcBef>
                          <a:spcPts val="0"/>
                        </a:spcBef>
                        <a:spcAft>
                          <a:spcPts val="0"/>
                        </a:spcAft>
                        <a:buNone/>
                      </a:pPr>
                      <a:r>
                        <a:t/>
                      </a:r>
                      <a:endParaRPr sz="2400"/>
                    </a:p>
                  </a:txBody>
                  <a:tcPr marT="91425" marB="91425" marR="91425" marL="91425"/>
                </a:tc>
              </a:tr>
              <a:tr h="548600">
                <a:tc>
                  <a:txBody>
                    <a:bodyPr/>
                    <a:lstStyle/>
                    <a:p>
                      <a:pPr indent="0" lvl="0" marL="0" rtl="0" algn="ctr">
                        <a:spcBef>
                          <a:spcPts val="0"/>
                        </a:spcBef>
                        <a:spcAft>
                          <a:spcPts val="0"/>
                        </a:spcAft>
                        <a:buNone/>
                      </a:pPr>
                      <a:r>
                        <a:rPr lang="de" sz="2400"/>
                        <a:t>1</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0</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False Positive</a:t>
                      </a:r>
                      <a:endParaRPr sz="2400"/>
                    </a:p>
                  </a:txBody>
                  <a:tcPr marT="91425" marB="91425" marR="91425" marL="91425">
                    <a:solidFill>
                      <a:srgbClr val="EA9999"/>
                    </a:solidFill>
                  </a:tcPr>
                </a:tc>
              </a:tr>
              <a:tr h="548600">
                <a:tc>
                  <a:txBody>
                    <a:bodyPr/>
                    <a:lstStyle/>
                    <a:p>
                      <a:pPr indent="0" lvl="0" marL="0" rtl="0" algn="ctr">
                        <a:spcBef>
                          <a:spcPts val="0"/>
                        </a:spcBef>
                        <a:spcAft>
                          <a:spcPts val="0"/>
                        </a:spcAft>
                        <a:buNone/>
                      </a:pPr>
                      <a:r>
                        <a:rPr lang="de" sz="2400"/>
                        <a:t>1</a:t>
                      </a:r>
                      <a:endParaRPr sz="2400"/>
                    </a:p>
                  </a:txBody>
                  <a:tcPr marT="91425" marB="91425" marR="91425" marL="91425">
                    <a:solidFill>
                      <a:srgbClr val="B6D7A8"/>
                    </a:solidFill>
                  </a:tcPr>
                </a:tc>
                <a:tc>
                  <a:txBody>
                    <a:bodyPr/>
                    <a:lstStyle/>
                    <a:p>
                      <a:pPr indent="0" lvl="0" marL="0" rtl="0" algn="ctr">
                        <a:spcBef>
                          <a:spcPts val="0"/>
                        </a:spcBef>
                        <a:spcAft>
                          <a:spcPts val="0"/>
                        </a:spcAft>
                        <a:buNone/>
                      </a:pPr>
                      <a:r>
                        <a:rPr lang="de" sz="2400"/>
                        <a:t>1</a:t>
                      </a:r>
                      <a:endParaRPr sz="2400"/>
                    </a:p>
                  </a:txBody>
                  <a:tcPr marT="91425" marB="91425" marR="91425" marL="91425">
                    <a:solidFill>
                      <a:srgbClr val="B6D7A8"/>
                    </a:solidFill>
                  </a:tcPr>
                </a:tc>
                <a:tc>
                  <a:txBody>
                    <a:bodyPr/>
                    <a:lstStyle/>
                    <a:p>
                      <a:pPr indent="0" lvl="0" marL="0" rtl="0" algn="ctr">
                        <a:spcBef>
                          <a:spcPts val="0"/>
                        </a:spcBef>
                        <a:spcAft>
                          <a:spcPts val="0"/>
                        </a:spcAft>
                        <a:buNone/>
                      </a:pPr>
                      <a:r>
                        <a:rPr lang="de" sz="2400"/>
                        <a:t>True Positive</a:t>
                      </a:r>
                      <a:endParaRPr sz="2400"/>
                    </a:p>
                  </a:txBody>
                  <a:tcPr marT="91425" marB="91425" marR="91425" marL="91425">
                    <a:solidFill>
                      <a:srgbClr val="B6D7A8"/>
                    </a:solidFill>
                  </a:tcPr>
                </a:tc>
              </a:tr>
              <a:tr h="548600">
                <a:tc>
                  <a:txBody>
                    <a:bodyPr/>
                    <a:lstStyle/>
                    <a:p>
                      <a:pPr indent="0" lvl="0" marL="0" rtl="0" algn="ctr">
                        <a:spcBef>
                          <a:spcPts val="0"/>
                        </a:spcBef>
                        <a:spcAft>
                          <a:spcPts val="0"/>
                        </a:spcAft>
                        <a:buNone/>
                      </a:pPr>
                      <a:r>
                        <a:rPr lang="de" sz="2400"/>
                        <a:t>0</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1</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False Negative</a:t>
                      </a:r>
                      <a:endParaRPr sz="2400"/>
                    </a:p>
                  </a:txBody>
                  <a:tcPr marT="91425" marB="91425" marR="91425" marL="91425">
                    <a:solidFill>
                      <a:srgbClr val="EA9999"/>
                    </a:solidFill>
                  </a:tcPr>
                </a:tc>
              </a:tr>
              <a:tr h="548600">
                <a:tc>
                  <a:txBody>
                    <a:bodyPr/>
                    <a:lstStyle/>
                    <a:p>
                      <a:pPr indent="0" lvl="0" marL="0" rtl="0" algn="ctr">
                        <a:spcBef>
                          <a:spcPts val="0"/>
                        </a:spcBef>
                        <a:spcAft>
                          <a:spcPts val="0"/>
                        </a:spcAft>
                        <a:buNone/>
                      </a:pPr>
                      <a:r>
                        <a:rPr lang="de" sz="2400"/>
                        <a:t>0</a:t>
                      </a:r>
                      <a:endParaRPr sz="2400"/>
                    </a:p>
                  </a:txBody>
                  <a:tcPr marT="91425" marB="91425" marR="91425" marL="91425"/>
                </a:tc>
                <a:tc>
                  <a:txBody>
                    <a:bodyPr/>
                    <a:lstStyle/>
                    <a:p>
                      <a:pPr indent="0" lvl="0" marL="0" rtl="0" algn="ctr">
                        <a:spcBef>
                          <a:spcPts val="0"/>
                        </a:spcBef>
                        <a:spcAft>
                          <a:spcPts val="0"/>
                        </a:spcAft>
                        <a:buNone/>
                      </a:pPr>
                      <a:r>
                        <a:rPr lang="de" sz="2400"/>
                        <a:t>0</a:t>
                      </a:r>
                      <a:endParaRPr sz="2400"/>
                    </a:p>
                  </a:txBody>
                  <a:tcPr marT="91425" marB="91425" marR="91425" marL="91425"/>
                </a:tc>
                <a:tc>
                  <a:txBody>
                    <a:bodyPr/>
                    <a:lstStyle/>
                    <a:p>
                      <a:pPr indent="0" lvl="0" marL="0" rtl="0" algn="ctr">
                        <a:spcBef>
                          <a:spcPts val="0"/>
                        </a:spcBef>
                        <a:spcAft>
                          <a:spcPts val="0"/>
                        </a:spcAft>
                        <a:buNone/>
                      </a:pPr>
                      <a:r>
                        <a:t/>
                      </a:r>
                      <a:endParaRPr sz="2400"/>
                    </a:p>
                  </a:txBody>
                  <a:tcPr marT="91425" marB="91425" marR="91425" marL="91425"/>
                </a:tc>
              </a:tr>
            </a:tbl>
          </a:graphicData>
        </a:graphic>
      </p:graphicFrame>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8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Evaluating Results</a:t>
            </a:r>
            <a:endParaRPr/>
          </a:p>
        </p:txBody>
      </p:sp>
      <p:graphicFrame>
        <p:nvGraphicFramePr>
          <p:cNvPr id="902" name="Google Shape;902;p89"/>
          <p:cNvGraphicFramePr/>
          <p:nvPr/>
        </p:nvGraphicFramePr>
        <p:xfrm>
          <a:off x="952500" y="1619250"/>
          <a:ext cx="3000000" cy="3000000"/>
        </p:xfrm>
        <a:graphic>
          <a:graphicData uri="http://schemas.openxmlformats.org/drawingml/2006/table">
            <a:tbl>
              <a:tblPr>
                <a:noFill/>
                <a:tableStyleId>{526A0AA4-25EA-4190-A63A-3538ED0D61B8}</a:tableStyleId>
              </a:tblPr>
              <a:tblGrid>
                <a:gridCol w="2715800"/>
                <a:gridCol w="1777275"/>
                <a:gridCol w="3101825"/>
              </a:tblGrid>
              <a:tr h="548600">
                <a:tc>
                  <a:txBody>
                    <a:bodyPr/>
                    <a:lstStyle/>
                    <a:p>
                      <a:pPr indent="0" lvl="0" marL="0" rtl="0" algn="l">
                        <a:spcBef>
                          <a:spcPts val="0"/>
                        </a:spcBef>
                        <a:spcAft>
                          <a:spcPts val="0"/>
                        </a:spcAft>
                        <a:buNone/>
                      </a:pPr>
                      <a:r>
                        <a:rPr lang="de" sz="2400"/>
                        <a:t>Prediction Label</a:t>
                      </a:r>
                      <a:endParaRPr sz="2400"/>
                    </a:p>
                  </a:txBody>
                  <a:tcPr marT="91425" marB="91425" marR="91425" marL="91425"/>
                </a:tc>
                <a:tc>
                  <a:txBody>
                    <a:bodyPr/>
                    <a:lstStyle/>
                    <a:p>
                      <a:pPr indent="0" lvl="0" marL="0" rtl="0" algn="l">
                        <a:spcBef>
                          <a:spcPts val="0"/>
                        </a:spcBef>
                        <a:spcAft>
                          <a:spcPts val="0"/>
                        </a:spcAft>
                        <a:buNone/>
                      </a:pPr>
                      <a:r>
                        <a:rPr lang="de" sz="2400"/>
                        <a:t>Test Label</a:t>
                      </a:r>
                      <a:endParaRPr sz="2400"/>
                    </a:p>
                  </a:txBody>
                  <a:tcPr marT="91425" marB="91425" marR="91425" marL="91425"/>
                </a:tc>
                <a:tc>
                  <a:txBody>
                    <a:bodyPr/>
                    <a:lstStyle/>
                    <a:p>
                      <a:pPr indent="0" lvl="0" marL="0" rtl="0" algn="l">
                        <a:spcBef>
                          <a:spcPts val="0"/>
                        </a:spcBef>
                        <a:spcAft>
                          <a:spcPts val="0"/>
                        </a:spcAft>
                        <a:buNone/>
                      </a:pPr>
                      <a:r>
                        <a:t/>
                      </a:r>
                      <a:endParaRPr sz="2400"/>
                    </a:p>
                  </a:txBody>
                  <a:tcPr marT="91425" marB="91425" marR="91425" marL="91425"/>
                </a:tc>
              </a:tr>
              <a:tr h="548600">
                <a:tc>
                  <a:txBody>
                    <a:bodyPr/>
                    <a:lstStyle/>
                    <a:p>
                      <a:pPr indent="0" lvl="0" marL="0" rtl="0" algn="ctr">
                        <a:spcBef>
                          <a:spcPts val="0"/>
                        </a:spcBef>
                        <a:spcAft>
                          <a:spcPts val="0"/>
                        </a:spcAft>
                        <a:buNone/>
                      </a:pPr>
                      <a:r>
                        <a:rPr lang="de" sz="2400"/>
                        <a:t>1</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0</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False Positive</a:t>
                      </a:r>
                      <a:endParaRPr sz="2400"/>
                    </a:p>
                  </a:txBody>
                  <a:tcPr marT="91425" marB="91425" marR="91425" marL="91425">
                    <a:solidFill>
                      <a:srgbClr val="EA9999"/>
                    </a:solidFill>
                  </a:tcPr>
                </a:tc>
              </a:tr>
              <a:tr h="548600">
                <a:tc>
                  <a:txBody>
                    <a:bodyPr/>
                    <a:lstStyle/>
                    <a:p>
                      <a:pPr indent="0" lvl="0" marL="0" rtl="0" algn="ctr">
                        <a:spcBef>
                          <a:spcPts val="0"/>
                        </a:spcBef>
                        <a:spcAft>
                          <a:spcPts val="0"/>
                        </a:spcAft>
                        <a:buNone/>
                      </a:pPr>
                      <a:r>
                        <a:rPr lang="de" sz="2400"/>
                        <a:t>1</a:t>
                      </a:r>
                      <a:endParaRPr sz="2400"/>
                    </a:p>
                  </a:txBody>
                  <a:tcPr marT="91425" marB="91425" marR="91425" marL="91425">
                    <a:solidFill>
                      <a:srgbClr val="B6D7A8"/>
                    </a:solidFill>
                  </a:tcPr>
                </a:tc>
                <a:tc>
                  <a:txBody>
                    <a:bodyPr/>
                    <a:lstStyle/>
                    <a:p>
                      <a:pPr indent="0" lvl="0" marL="0" rtl="0" algn="ctr">
                        <a:spcBef>
                          <a:spcPts val="0"/>
                        </a:spcBef>
                        <a:spcAft>
                          <a:spcPts val="0"/>
                        </a:spcAft>
                        <a:buNone/>
                      </a:pPr>
                      <a:r>
                        <a:rPr lang="de" sz="2400"/>
                        <a:t>1</a:t>
                      </a:r>
                      <a:endParaRPr sz="2400"/>
                    </a:p>
                  </a:txBody>
                  <a:tcPr marT="91425" marB="91425" marR="91425" marL="91425">
                    <a:solidFill>
                      <a:srgbClr val="B6D7A8"/>
                    </a:solidFill>
                  </a:tcPr>
                </a:tc>
                <a:tc>
                  <a:txBody>
                    <a:bodyPr/>
                    <a:lstStyle/>
                    <a:p>
                      <a:pPr indent="0" lvl="0" marL="0" rtl="0" algn="ctr">
                        <a:spcBef>
                          <a:spcPts val="0"/>
                        </a:spcBef>
                        <a:spcAft>
                          <a:spcPts val="0"/>
                        </a:spcAft>
                        <a:buNone/>
                      </a:pPr>
                      <a:r>
                        <a:rPr lang="de" sz="2400"/>
                        <a:t>True Positive</a:t>
                      </a:r>
                      <a:endParaRPr sz="2400"/>
                    </a:p>
                  </a:txBody>
                  <a:tcPr marT="91425" marB="91425" marR="91425" marL="91425">
                    <a:solidFill>
                      <a:srgbClr val="B6D7A8"/>
                    </a:solidFill>
                  </a:tcPr>
                </a:tc>
              </a:tr>
              <a:tr h="548600">
                <a:tc>
                  <a:txBody>
                    <a:bodyPr/>
                    <a:lstStyle/>
                    <a:p>
                      <a:pPr indent="0" lvl="0" marL="0" rtl="0" algn="ctr">
                        <a:spcBef>
                          <a:spcPts val="0"/>
                        </a:spcBef>
                        <a:spcAft>
                          <a:spcPts val="0"/>
                        </a:spcAft>
                        <a:buNone/>
                      </a:pPr>
                      <a:r>
                        <a:rPr lang="de" sz="2400"/>
                        <a:t>0</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1</a:t>
                      </a:r>
                      <a:endParaRPr sz="2400"/>
                    </a:p>
                  </a:txBody>
                  <a:tcPr marT="91425" marB="91425" marR="91425" marL="91425">
                    <a:solidFill>
                      <a:srgbClr val="EA9999"/>
                    </a:solidFill>
                  </a:tcPr>
                </a:tc>
                <a:tc>
                  <a:txBody>
                    <a:bodyPr/>
                    <a:lstStyle/>
                    <a:p>
                      <a:pPr indent="0" lvl="0" marL="0" rtl="0" algn="ctr">
                        <a:spcBef>
                          <a:spcPts val="0"/>
                        </a:spcBef>
                        <a:spcAft>
                          <a:spcPts val="0"/>
                        </a:spcAft>
                        <a:buNone/>
                      </a:pPr>
                      <a:r>
                        <a:rPr lang="de" sz="2400"/>
                        <a:t>False Negative</a:t>
                      </a:r>
                      <a:endParaRPr sz="2400"/>
                    </a:p>
                  </a:txBody>
                  <a:tcPr marT="91425" marB="91425" marR="91425" marL="91425">
                    <a:solidFill>
                      <a:srgbClr val="EA9999"/>
                    </a:solidFill>
                  </a:tcPr>
                </a:tc>
              </a:tr>
              <a:tr h="548600">
                <a:tc>
                  <a:txBody>
                    <a:bodyPr/>
                    <a:lstStyle/>
                    <a:p>
                      <a:pPr indent="0" lvl="0" marL="0" rtl="0" algn="ctr">
                        <a:spcBef>
                          <a:spcPts val="0"/>
                        </a:spcBef>
                        <a:spcAft>
                          <a:spcPts val="0"/>
                        </a:spcAft>
                        <a:buNone/>
                      </a:pPr>
                      <a:r>
                        <a:rPr lang="de" sz="2400"/>
                        <a:t>0</a:t>
                      </a:r>
                      <a:endParaRPr sz="2400"/>
                    </a:p>
                  </a:txBody>
                  <a:tcPr marT="91425" marB="91425" marR="91425" marL="91425">
                    <a:solidFill>
                      <a:srgbClr val="B6D7A8"/>
                    </a:solidFill>
                  </a:tcPr>
                </a:tc>
                <a:tc>
                  <a:txBody>
                    <a:bodyPr/>
                    <a:lstStyle/>
                    <a:p>
                      <a:pPr indent="0" lvl="0" marL="0" rtl="0" algn="ctr">
                        <a:spcBef>
                          <a:spcPts val="0"/>
                        </a:spcBef>
                        <a:spcAft>
                          <a:spcPts val="0"/>
                        </a:spcAft>
                        <a:buNone/>
                      </a:pPr>
                      <a:r>
                        <a:rPr lang="de" sz="2400"/>
                        <a:t>0</a:t>
                      </a:r>
                      <a:endParaRPr sz="2400"/>
                    </a:p>
                  </a:txBody>
                  <a:tcPr marT="91425" marB="91425" marR="91425" marL="91425">
                    <a:solidFill>
                      <a:srgbClr val="B6D7A8"/>
                    </a:solidFill>
                  </a:tcPr>
                </a:tc>
                <a:tc>
                  <a:txBody>
                    <a:bodyPr/>
                    <a:lstStyle/>
                    <a:p>
                      <a:pPr indent="0" lvl="0" marL="0" rtl="0" algn="ctr">
                        <a:spcBef>
                          <a:spcPts val="0"/>
                        </a:spcBef>
                        <a:spcAft>
                          <a:spcPts val="0"/>
                        </a:spcAft>
                        <a:buNone/>
                      </a:pPr>
                      <a:r>
                        <a:rPr lang="de" sz="2400"/>
                        <a:t>True Negative</a:t>
                      </a:r>
                      <a:endParaRPr sz="2400"/>
                    </a:p>
                  </a:txBody>
                  <a:tcPr marT="91425" marB="91425" marR="91425" marL="91425">
                    <a:solidFill>
                      <a:srgbClr val="B6D7A8"/>
                    </a:solidFill>
                  </a:tcP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9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Confusion Matrix</a:t>
            </a:r>
            <a:endParaRPr/>
          </a:p>
        </p:txBody>
      </p:sp>
      <p:sp>
        <p:nvSpPr>
          <p:cNvPr id="908" name="Google Shape;908;p9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909" name="Google Shape;909;p90"/>
          <p:cNvGraphicFramePr/>
          <p:nvPr/>
        </p:nvGraphicFramePr>
        <p:xfrm>
          <a:off x="449400" y="1279950"/>
          <a:ext cx="3000000" cy="3000000"/>
        </p:xfrm>
        <a:graphic>
          <a:graphicData uri="http://schemas.openxmlformats.org/drawingml/2006/table">
            <a:tbl>
              <a:tblPr>
                <a:noFill/>
                <a:tableStyleId>{526A0AA4-25EA-4190-A63A-3538ED0D61B8}</a:tableStyleId>
              </a:tblPr>
              <a:tblGrid>
                <a:gridCol w="4191450"/>
                <a:gridCol w="4191450"/>
              </a:tblGrid>
              <a:tr h="1511775">
                <a:tc>
                  <a:txBody>
                    <a:bodyPr/>
                    <a:lstStyle/>
                    <a:p>
                      <a:pPr indent="0" lvl="0" marL="0" rtl="0" algn="ctr">
                        <a:spcBef>
                          <a:spcPts val="0"/>
                        </a:spcBef>
                        <a:spcAft>
                          <a:spcPts val="0"/>
                        </a:spcAft>
                        <a:buNone/>
                      </a:pPr>
                      <a:r>
                        <a:rPr lang="de" sz="2400"/>
                        <a:t>True Positive</a:t>
                      </a:r>
                      <a:endParaRPr sz="2400"/>
                    </a:p>
                  </a:txBody>
                  <a:tcPr marT="91425" marB="91425" marR="91425" marL="91425" anchor="ctr">
                    <a:solidFill>
                      <a:srgbClr val="B6D7A8"/>
                    </a:solidFill>
                  </a:tcPr>
                </a:tc>
                <a:tc>
                  <a:txBody>
                    <a:bodyPr/>
                    <a:lstStyle/>
                    <a:p>
                      <a:pPr indent="0" lvl="0" marL="0" rtl="0" algn="ctr">
                        <a:spcBef>
                          <a:spcPts val="0"/>
                        </a:spcBef>
                        <a:spcAft>
                          <a:spcPts val="0"/>
                        </a:spcAft>
                        <a:buNone/>
                      </a:pPr>
                      <a:r>
                        <a:rPr lang="de" sz="2400"/>
                        <a:t>False Positive</a:t>
                      </a:r>
                      <a:endParaRPr sz="2400"/>
                    </a:p>
                  </a:txBody>
                  <a:tcPr marT="91425" marB="91425" marR="91425" marL="91425" anchor="ctr">
                    <a:solidFill>
                      <a:srgbClr val="EA9999"/>
                    </a:solidFill>
                  </a:tcPr>
                </a:tc>
              </a:tr>
              <a:tr h="1511775">
                <a:tc>
                  <a:txBody>
                    <a:bodyPr/>
                    <a:lstStyle/>
                    <a:p>
                      <a:pPr indent="0" lvl="0" marL="0" rtl="0" algn="ctr">
                        <a:spcBef>
                          <a:spcPts val="0"/>
                        </a:spcBef>
                        <a:spcAft>
                          <a:spcPts val="0"/>
                        </a:spcAft>
                        <a:buNone/>
                      </a:pPr>
                      <a:r>
                        <a:rPr lang="de" sz="2400"/>
                        <a:t>False Negative</a:t>
                      </a:r>
                      <a:endParaRPr sz="2400"/>
                    </a:p>
                  </a:txBody>
                  <a:tcPr marT="91425" marB="91425" marR="91425" marL="91425" anchor="ctr">
                    <a:solidFill>
                      <a:srgbClr val="EA9999"/>
                    </a:solidFill>
                  </a:tcPr>
                </a:tc>
                <a:tc>
                  <a:txBody>
                    <a:bodyPr/>
                    <a:lstStyle/>
                    <a:p>
                      <a:pPr indent="0" lvl="0" marL="0" rtl="0" algn="ctr">
                        <a:spcBef>
                          <a:spcPts val="0"/>
                        </a:spcBef>
                        <a:spcAft>
                          <a:spcPts val="0"/>
                        </a:spcAft>
                        <a:buNone/>
                      </a:pPr>
                      <a:r>
                        <a:rPr lang="de" sz="2400"/>
                        <a:t>True Negative</a:t>
                      </a:r>
                      <a:endParaRPr sz="2400"/>
                    </a:p>
                  </a:txBody>
                  <a:tcPr marT="91425" marB="91425" marR="91425" marL="91425" anchor="ctr">
                    <a:solidFill>
                      <a:srgbClr val="B6D7A8"/>
                    </a:solidFill>
                  </a:tcPr>
                </a:tc>
              </a:tr>
            </a:tbl>
          </a:graphicData>
        </a:graphic>
      </p:graphicFrame>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3" name="Shape 913"/>
        <p:cNvGrpSpPr/>
        <p:nvPr/>
      </p:nvGrpSpPr>
      <p:grpSpPr>
        <a:xfrm>
          <a:off x="0" y="0"/>
          <a:ext cx="0" cy="0"/>
          <a:chOff x="0" y="0"/>
          <a:chExt cx="0" cy="0"/>
        </a:xfrm>
      </p:grpSpPr>
      <p:sp>
        <p:nvSpPr>
          <p:cNvPr id="914" name="Google Shape;914;p9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9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916" name="Google Shape;916;p91"/>
          <p:cNvPicPr preferRelativeResize="0"/>
          <p:nvPr/>
        </p:nvPicPr>
        <p:blipFill>
          <a:blip r:embed="rId3">
            <a:alphaModFix/>
          </a:blip>
          <a:stretch>
            <a:fillRect/>
          </a:stretch>
        </p:blipFill>
        <p:spPr>
          <a:xfrm>
            <a:off x="1218288" y="445025"/>
            <a:ext cx="2905125" cy="1933575"/>
          </a:xfrm>
          <a:prstGeom prst="rect">
            <a:avLst/>
          </a:prstGeom>
          <a:noFill/>
          <a:ln>
            <a:noFill/>
          </a:ln>
        </p:spPr>
      </p:pic>
      <p:pic>
        <p:nvPicPr>
          <p:cNvPr id="917" name="Google Shape;917;p91"/>
          <p:cNvPicPr preferRelativeResize="0"/>
          <p:nvPr/>
        </p:nvPicPr>
        <p:blipFill>
          <a:blip r:embed="rId4">
            <a:alphaModFix/>
          </a:blip>
          <a:stretch>
            <a:fillRect/>
          </a:stretch>
        </p:blipFill>
        <p:spPr>
          <a:xfrm>
            <a:off x="4775225" y="430725"/>
            <a:ext cx="2895600" cy="1962150"/>
          </a:xfrm>
          <a:prstGeom prst="rect">
            <a:avLst/>
          </a:prstGeom>
          <a:noFill/>
          <a:ln>
            <a:noFill/>
          </a:ln>
        </p:spPr>
      </p:pic>
      <p:pic>
        <p:nvPicPr>
          <p:cNvPr id="918" name="Google Shape;918;p91"/>
          <p:cNvPicPr preferRelativeResize="0"/>
          <p:nvPr/>
        </p:nvPicPr>
        <p:blipFill>
          <a:blip r:embed="rId5">
            <a:alphaModFix/>
          </a:blip>
          <a:stretch>
            <a:fillRect/>
          </a:stretch>
        </p:blipFill>
        <p:spPr>
          <a:xfrm>
            <a:off x="1218288" y="2616238"/>
            <a:ext cx="2905125" cy="1952625"/>
          </a:xfrm>
          <a:prstGeom prst="rect">
            <a:avLst/>
          </a:prstGeom>
          <a:noFill/>
          <a:ln>
            <a:noFill/>
          </a:ln>
        </p:spPr>
      </p:pic>
      <p:pic>
        <p:nvPicPr>
          <p:cNvPr id="919" name="Google Shape;919;p91"/>
          <p:cNvPicPr preferRelativeResize="0"/>
          <p:nvPr/>
        </p:nvPicPr>
        <p:blipFill>
          <a:blip r:embed="rId6">
            <a:alphaModFix/>
          </a:blip>
          <a:stretch>
            <a:fillRect/>
          </a:stretch>
        </p:blipFill>
        <p:spPr>
          <a:xfrm>
            <a:off x="4770450" y="2621013"/>
            <a:ext cx="2905125" cy="1943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 name="Shape 98"/>
        <p:cNvGrpSpPr/>
        <p:nvPr/>
      </p:nvGrpSpPr>
      <p:grpSpPr>
        <a:xfrm>
          <a:off x="0" y="0"/>
          <a:ext cx="0" cy="0"/>
          <a:chOff x="0" y="0"/>
          <a:chExt cx="0" cy="0"/>
        </a:xfrm>
      </p:grpSpPr>
      <p:sp>
        <p:nvSpPr>
          <p:cNvPr id="99" name="Google Shape;99;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 name="Google Shape;101;p20"/>
          <p:cNvPicPr preferRelativeResize="0"/>
          <p:nvPr/>
        </p:nvPicPr>
        <p:blipFill>
          <a:blip r:embed="rId3">
            <a:alphaModFix/>
          </a:blip>
          <a:stretch>
            <a:fillRect/>
          </a:stretch>
        </p:blipFill>
        <p:spPr>
          <a:xfrm>
            <a:off x="547089" y="935425"/>
            <a:ext cx="8049824" cy="327265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9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Accuracy</a:t>
            </a:r>
            <a:endParaRPr/>
          </a:p>
        </p:txBody>
      </p:sp>
      <p:sp>
        <p:nvSpPr>
          <p:cNvPr id="925" name="Google Shape;925;p9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rac{TP + TN}{TP + TN + FP + FN}" id="926" name="Google Shape;926;p92"/>
          <p:cNvPicPr preferRelativeResize="0"/>
          <p:nvPr/>
        </p:nvPicPr>
        <p:blipFill>
          <a:blip r:embed="rId3">
            <a:alphaModFix/>
          </a:blip>
          <a:stretch>
            <a:fillRect/>
          </a:stretch>
        </p:blipFill>
        <p:spPr>
          <a:xfrm>
            <a:off x="311700" y="1646162"/>
            <a:ext cx="8520599" cy="1851188"/>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pic>
        <p:nvPicPr>
          <p:cNvPr id="931" name="Google Shape;931;p93"/>
          <p:cNvPicPr preferRelativeResize="0"/>
          <p:nvPr/>
        </p:nvPicPr>
        <p:blipFill>
          <a:blip r:embed="rId3">
            <a:alphaModFix/>
          </a:blip>
          <a:stretch>
            <a:fillRect/>
          </a:stretch>
        </p:blipFill>
        <p:spPr>
          <a:xfrm>
            <a:off x="314550" y="12"/>
            <a:ext cx="2907194" cy="5143500"/>
          </a:xfrm>
          <a:prstGeom prst="rect">
            <a:avLst/>
          </a:prstGeom>
          <a:noFill/>
          <a:ln>
            <a:noFill/>
          </a:ln>
        </p:spPr>
      </p:pic>
      <p:sp>
        <p:nvSpPr>
          <p:cNvPr id="932" name="Google Shape;932;p93"/>
          <p:cNvSpPr/>
          <p:nvPr/>
        </p:nvSpPr>
        <p:spPr>
          <a:xfrm>
            <a:off x="3457375" y="2130950"/>
            <a:ext cx="2062800" cy="10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3" name="Google Shape;933;p93"/>
          <p:cNvPicPr preferRelativeResize="0"/>
          <p:nvPr/>
        </p:nvPicPr>
        <p:blipFill>
          <a:blip r:embed="rId4">
            <a:alphaModFix/>
          </a:blip>
          <a:stretch>
            <a:fillRect/>
          </a:stretch>
        </p:blipFill>
        <p:spPr>
          <a:xfrm>
            <a:off x="5755800" y="565838"/>
            <a:ext cx="3235800" cy="4011807"/>
          </a:xfrm>
          <a:prstGeom prst="rect">
            <a:avLst/>
          </a:prstGeom>
          <a:noFill/>
          <a:ln>
            <a:noFill/>
          </a:ln>
        </p:spPr>
      </p:pic>
      <p:sp>
        <p:nvSpPr>
          <p:cNvPr id="934" name="Google Shape;934;p93"/>
          <p:cNvSpPr txBox="1"/>
          <p:nvPr/>
        </p:nvSpPr>
        <p:spPr>
          <a:xfrm>
            <a:off x="2929950" y="262275"/>
            <a:ext cx="32841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t>High Accuracy</a:t>
            </a:r>
            <a:endParaRPr sz="24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8" name="Shape 938"/>
        <p:cNvGrpSpPr/>
        <p:nvPr/>
      </p:nvGrpSpPr>
      <p:grpSpPr>
        <a:xfrm>
          <a:off x="0" y="0"/>
          <a:ext cx="0" cy="0"/>
          <a:chOff x="0" y="0"/>
          <a:chExt cx="0" cy="0"/>
        </a:xfrm>
      </p:grpSpPr>
      <p:pic>
        <p:nvPicPr>
          <p:cNvPr id="939" name="Google Shape;939;p94"/>
          <p:cNvPicPr preferRelativeResize="0"/>
          <p:nvPr/>
        </p:nvPicPr>
        <p:blipFill>
          <a:blip r:embed="rId3">
            <a:alphaModFix/>
          </a:blip>
          <a:stretch>
            <a:fillRect/>
          </a:stretch>
        </p:blipFill>
        <p:spPr>
          <a:xfrm>
            <a:off x="314550" y="12"/>
            <a:ext cx="2907194" cy="5143500"/>
          </a:xfrm>
          <a:prstGeom prst="rect">
            <a:avLst/>
          </a:prstGeom>
          <a:noFill/>
          <a:ln>
            <a:noFill/>
          </a:ln>
        </p:spPr>
      </p:pic>
      <p:sp>
        <p:nvSpPr>
          <p:cNvPr id="940" name="Google Shape;940;p94"/>
          <p:cNvSpPr/>
          <p:nvPr/>
        </p:nvSpPr>
        <p:spPr>
          <a:xfrm>
            <a:off x="3457375" y="2130950"/>
            <a:ext cx="2062800" cy="10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1" name="Google Shape;941;p94"/>
          <p:cNvPicPr preferRelativeResize="0"/>
          <p:nvPr/>
        </p:nvPicPr>
        <p:blipFill>
          <a:blip r:embed="rId4">
            <a:alphaModFix/>
          </a:blip>
          <a:stretch>
            <a:fillRect/>
          </a:stretch>
        </p:blipFill>
        <p:spPr>
          <a:xfrm>
            <a:off x="5644825" y="565838"/>
            <a:ext cx="3319025" cy="4166435"/>
          </a:xfrm>
          <a:prstGeom prst="rect">
            <a:avLst/>
          </a:prstGeom>
          <a:noFill/>
          <a:ln>
            <a:noFill/>
          </a:ln>
        </p:spPr>
      </p:pic>
      <p:sp>
        <p:nvSpPr>
          <p:cNvPr id="942" name="Google Shape;942;p94"/>
          <p:cNvSpPr txBox="1"/>
          <p:nvPr/>
        </p:nvSpPr>
        <p:spPr>
          <a:xfrm>
            <a:off x="2929950" y="271525"/>
            <a:ext cx="32841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t>Low </a:t>
            </a:r>
            <a:r>
              <a:rPr lang="de" sz="2400"/>
              <a:t>Accuracy</a:t>
            </a:r>
            <a:endParaRPr sz="24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6" name="Shape 946"/>
        <p:cNvGrpSpPr/>
        <p:nvPr/>
      </p:nvGrpSpPr>
      <p:grpSpPr>
        <a:xfrm>
          <a:off x="0" y="0"/>
          <a:ext cx="0" cy="0"/>
          <a:chOff x="0" y="0"/>
          <a:chExt cx="0" cy="0"/>
        </a:xfrm>
      </p:grpSpPr>
      <p:pic>
        <p:nvPicPr>
          <p:cNvPr id="947" name="Google Shape;947;p95"/>
          <p:cNvPicPr preferRelativeResize="0"/>
          <p:nvPr/>
        </p:nvPicPr>
        <p:blipFill>
          <a:blip r:embed="rId3">
            <a:alphaModFix/>
          </a:blip>
          <a:stretch>
            <a:fillRect/>
          </a:stretch>
        </p:blipFill>
        <p:spPr>
          <a:xfrm>
            <a:off x="161650" y="152400"/>
            <a:ext cx="2586670" cy="4838701"/>
          </a:xfrm>
          <a:prstGeom prst="rect">
            <a:avLst/>
          </a:prstGeom>
          <a:noFill/>
          <a:ln>
            <a:noFill/>
          </a:ln>
        </p:spPr>
      </p:pic>
      <p:sp>
        <p:nvSpPr>
          <p:cNvPr id="948" name="Google Shape;948;p95"/>
          <p:cNvSpPr/>
          <p:nvPr/>
        </p:nvSpPr>
        <p:spPr>
          <a:xfrm>
            <a:off x="3115100" y="2053650"/>
            <a:ext cx="2062800" cy="10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49" name="Google Shape;949;p95"/>
          <p:cNvPicPr preferRelativeResize="0"/>
          <p:nvPr/>
        </p:nvPicPr>
        <p:blipFill>
          <a:blip r:embed="rId4">
            <a:alphaModFix/>
          </a:blip>
          <a:stretch>
            <a:fillRect/>
          </a:stretch>
        </p:blipFill>
        <p:spPr>
          <a:xfrm>
            <a:off x="5284050" y="509313"/>
            <a:ext cx="3661300" cy="4124875"/>
          </a:xfrm>
          <a:prstGeom prst="rect">
            <a:avLst/>
          </a:prstGeom>
          <a:noFill/>
          <a:ln>
            <a:noFill/>
          </a:ln>
        </p:spPr>
      </p:pic>
      <p:sp>
        <p:nvSpPr>
          <p:cNvPr id="950" name="Google Shape;950;p95"/>
          <p:cNvSpPr txBox="1"/>
          <p:nvPr/>
        </p:nvSpPr>
        <p:spPr>
          <a:xfrm>
            <a:off x="2504450" y="299275"/>
            <a:ext cx="32841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t>Misleading Accuracy</a:t>
            </a:r>
            <a:endParaRPr sz="24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4" name="Shape 954"/>
        <p:cNvGrpSpPr/>
        <p:nvPr/>
      </p:nvGrpSpPr>
      <p:grpSpPr>
        <a:xfrm>
          <a:off x="0" y="0"/>
          <a:ext cx="0" cy="0"/>
          <a:chOff x="0" y="0"/>
          <a:chExt cx="0" cy="0"/>
        </a:xfrm>
      </p:grpSpPr>
      <p:sp>
        <p:nvSpPr>
          <p:cNvPr id="955" name="Google Shape;955;p9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Precision</a:t>
            </a:r>
            <a:endParaRPr/>
          </a:p>
        </p:txBody>
      </p:sp>
      <p:sp>
        <p:nvSpPr>
          <p:cNvPr id="956" name="Google Shape;956;p9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rac{TP }{TP + FP}" id="957" name="Google Shape;957;p96"/>
          <p:cNvPicPr preferRelativeResize="0"/>
          <p:nvPr/>
        </p:nvPicPr>
        <p:blipFill>
          <a:blip r:embed="rId3">
            <a:alphaModFix/>
          </a:blip>
          <a:stretch>
            <a:fillRect/>
          </a:stretch>
        </p:blipFill>
        <p:spPr>
          <a:xfrm>
            <a:off x="2514600" y="1817675"/>
            <a:ext cx="4114800" cy="208597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1" name="Shape 961"/>
        <p:cNvGrpSpPr/>
        <p:nvPr/>
      </p:nvGrpSpPr>
      <p:grpSpPr>
        <a:xfrm>
          <a:off x="0" y="0"/>
          <a:ext cx="0" cy="0"/>
          <a:chOff x="0" y="0"/>
          <a:chExt cx="0" cy="0"/>
        </a:xfrm>
      </p:grpSpPr>
      <p:pic>
        <p:nvPicPr>
          <p:cNvPr id="962" name="Google Shape;962;p97"/>
          <p:cNvPicPr preferRelativeResize="0"/>
          <p:nvPr/>
        </p:nvPicPr>
        <p:blipFill>
          <a:blip r:embed="rId3">
            <a:alphaModFix/>
          </a:blip>
          <a:stretch>
            <a:fillRect/>
          </a:stretch>
        </p:blipFill>
        <p:spPr>
          <a:xfrm>
            <a:off x="314550" y="12"/>
            <a:ext cx="2907194" cy="5143500"/>
          </a:xfrm>
          <a:prstGeom prst="rect">
            <a:avLst/>
          </a:prstGeom>
          <a:noFill/>
          <a:ln>
            <a:noFill/>
          </a:ln>
        </p:spPr>
      </p:pic>
      <p:sp>
        <p:nvSpPr>
          <p:cNvPr id="963" name="Google Shape;963;p97"/>
          <p:cNvSpPr/>
          <p:nvPr/>
        </p:nvSpPr>
        <p:spPr>
          <a:xfrm>
            <a:off x="3457375" y="2130950"/>
            <a:ext cx="2062800" cy="10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64" name="Google Shape;964;p97"/>
          <p:cNvPicPr preferRelativeResize="0"/>
          <p:nvPr/>
        </p:nvPicPr>
        <p:blipFill>
          <a:blip r:embed="rId4">
            <a:alphaModFix/>
          </a:blip>
          <a:stretch>
            <a:fillRect/>
          </a:stretch>
        </p:blipFill>
        <p:spPr>
          <a:xfrm>
            <a:off x="5672575" y="492963"/>
            <a:ext cx="3319025" cy="4157590"/>
          </a:xfrm>
          <a:prstGeom prst="rect">
            <a:avLst/>
          </a:prstGeom>
          <a:noFill/>
          <a:ln>
            <a:noFill/>
          </a:ln>
        </p:spPr>
      </p:pic>
      <p:sp>
        <p:nvSpPr>
          <p:cNvPr id="965" name="Google Shape;965;p97"/>
          <p:cNvSpPr txBox="1"/>
          <p:nvPr/>
        </p:nvSpPr>
        <p:spPr>
          <a:xfrm>
            <a:off x="2929950" y="234525"/>
            <a:ext cx="32841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t>High Precision</a:t>
            </a:r>
            <a:endParaRPr sz="24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9" name="Shape 969"/>
        <p:cNvGrpSpPr/>
        <p:nvPr/>
      </p:nvGrpSpPr>
      <p:grpSpPr>
        <a:xfrm>
          <a:off x="0" y="0"/>
          <a:ext cx="0" cy="0"/>
          <a:chOff x="0" y="0"/>
          <a:chExt cx="0" cy="0"/>
        </a:xfrm>
      </p:grpSpPr>
      <p:pic>
        <p:nvPicPr>
          <p:cNvPr id="970" name="Google Shape;970;p98"/>
          <p:cNvPicPr preferRelativeResize="0"/>
          <p:nvPr/>
        </p:nvPicPr>
        <p:blipFill>
          <a:blip r:embed="rId3">
            <a:alphaModFix/>
          </a:blip>
          <a:stretch>
            <a:fillRect/>
          </a:stretch>
        </p:blipFill>
        <p:spPr>
          <a:xfrm>
            <a:off x="314550" y="12"/>
            <a:ext cx="2907194" cy="5143500"/>
          </a:xfrm>
          <a:prstGeom prst="rect">
            <a:avLst/>
          </a:prstGeom>
          <a:noFill/>
          <a:ln>
            <a:noFill/>
          </a:ln>
        </p:spPr>
      </p:pic>
      <p:sp>
        <p:nvSpPr>
          <p:cNvPr id="971" name="Google Shape;971;p98"/>
          <p:cNvSpPr/>
          <p:nvPr/>
        </p:nvSpPr>
        <p:spPr>
          <a:xfrm>
            <a:off x="3457375" y="2130950"/>
            <a:ext cx="2062800" cy="10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98"/>
          <p:cNvSpPr txBox="1"/>
          <p:nvPr/>
        </p:nvSpPr>
        <p:spPr>
          <a:xfrm>
            <a:off x="2929950" y="234525"/>
            <a:ext cx="32841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t>Low </a:t>
            </a:r>
            <a:r>
              <a:rPr lang="de" sz="2400"/>
              <a:t>Precision</a:t>
            </a:r>
            <a:endParaRPr sz="2400"/>
          </a:p>
        </p:txBody>
      </p:sp>
      <p:pic>
        <p:nvPicPr>
          <p:cNvPr id="973" name="Google Shape;973;p98"/>
          <p:cNvPicPr preferRelativeResize="0"/>
          <p:nvPr/>
        </p:nvPicPr>
        <p:blipFill>
          <a:blip r:embed="rId4">
            <a:alphaModFix/>
          </a:blip>
          <a:stretch>
            <a:fillRect/>
          </a:stretch>
        </p:blipFill>
        <p:spPr>
          <a:xfrm>
            <a:off x="5700325" y="712363"/>
            <a:ext cx="3083154" cy="38733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7" name="Shape 977"/>
        <p:cNvGrpSpPr/>
        <p:nvPr/>
      </p:nvGrpSpPr>
      <p:grpSpPr>
        <a:xfrm>
          <a:off x="0" y="0"/>
          <a:ext cx="0" cy="0"/>
          <a:chOff x="0" y="0"/>
          <a:chExt cx="0" cy="0"/>
        </a:xfrm>
      </p:grpSpPr>
      <p:pic>
        <p:nvPicPr>
          <p:cNvPr id="978" name="Google Shape;978;p99"/>
          <p:cNvPicPr preferRelativeResize="0"/>
          <p:nvPr/>
        </p:nvPicPr>
        <p:blipFill>
          <a:blip r:embed="rId3">
            <a:alphaModFix/>
          </a:blip>
          <a:stretch>
            <a:fillRect/>
          </a:stretch>
        </p:blipFill>
        <p:spPr>
          <a:xfrm>
            <a:off x="314550" y="12"/>
            <a:ext cx="2907194" cy="5143500"/>
          </a:xfrm>
          <a:prstGeom prst="rect">
            <a:avLst/>
          </a:prstGeom>
          <a:noFill/>
          <a:ln>
            <a:noFill/>
          </a:ln>
        </p:spPr>
      </p:pic>
      <p:sp>
        <p:nvSpPr>
          <p:cNvPr id="979" name="Google Shape;979;p99"/>
          <p:cNvSpPr/>
          <p:nvPr/>
        </p:nvSpPr>
        <p:spPr>
          <a:xfrm>
            <a:off x="3457375" y="2130950"/>
            <a:ext cx="2062800" cy="10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99"/>
          <p:cNvSpPr txBox="1"/>
          <p:nvPr/>
        </p:nvSpPr>
        <p:spPr>
          <a:xfrm>
            <a:off x="2929950" y="234525"/>
            <a:ext cx="32841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solidFill>
                  <a:schemeClr val="dk1"/>
                </a:solidFill>
              </a:rPr>
              <a:t>Misleading </a:t>
            </a:r>
            <a:r>
              <a:rPr lang="de" sz="2400"/>
              <a:t>Precision</a:t>
            </a:r>
            <a:endParaRPr sz="2400"/>
          </a:p>
        </p:txBody>
      </p:sp>
      <p:pic>
        <p:nvPicPr>
          <p:cNvPr id="981" name="Google Shape;981;p99"/>
          <p:cNvPicPr preferRelativeResize="0"/>
          <p:nvPr/>
        </p:nvPicPr>
        <p:blipFill>
          <a:blip r:embed="rId4">
            <a:alphaModFix/>
          </a:blip>
          <a:stretch>
            <a:fillRect/>
          </a:stretch>
        </p:blipFill>
        <p:spPr>
          <a:xfrm>
            <a:off x="5635575" y="816200"/>
            <a:ext cx="3319025" cy="3665693"/>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5" name="Shape 985"/>
        <p:cNvGrpSpPr/>
        <p:nvPr/>
      </p:nvGrpSpPr>
      <p:grpSpPr>
        <a:xfrm>
          <a:off x="0" y="0"/>
          <a:ext cx="0" cy="0"/>
          <a:chOff x="0" y="0"/>
          <a:chExt cx="0" cy="0"/>
        </a:xfrm>
      </p:grpSpPr>
      <p:sp>
        <p:nvSpPr>
          <p:cNvPr id="986" name="Google Shape;986;p10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Recall</a:t>
            </a:r>
            <a:endParaRPr/>
          </a:p>
        </p:txBody>
      </p:sp>
      <p:sp>
        <p:nvSpPr>
          <p:cNvPr id="987" name="Google Shape;987;p10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frac{TP }{TP + FN}" id="988" name="Google Shape;988;p100"/>
          <p:cNvPicPr preferRelativeResize="0"/>
          <p:nvPr/>
        </p:nvPicPr>
        <p:blipFill>
          <a:blip r:embed="rId3">
            <a:alphaModFix/>
          </a:blip>
          <a:stretch>
            <a:fillRect/>
          </a:stretch>
        </p:blipFill>
        <p:spPr>
          <a:xfrm>
            <a:off x="2457450" y="1817688"/>
            <a:ext cx="4229100" cy="20859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2" name="Shape 992"/>
        <p:cNvGrpSpPr/>
        <p:nvPr/>
      </p:nvGrpSpPr>
      <p:grpSpPr>
        <a:xfrm>
          <a:off x="0" y="0"/>
          <a:ext cx="0" cy="0"/>
          <a:chOff x="0" y="0"/>
          <a:chExt cx="0" cy="0"/>
        </a:xfrm>
      </p:grpSpPr>
      <p:pic>
        <p:nvPicPr>
          <p:cNvPr id="993" name="Google Shape;993;p101"/>
          <p:cNvPicPr preferRelativeResize="0"/>
          <p:nvPr/>
        </p:nvPicPr>
        <p:blipFill>
          <a:blip r:embed="rId3">
            <a:alphaModFix/>
          </a:blip>
          <a:stretch>
            <a:fillRect/>
          </a:stretch>
        </p:blipFill>
        <p:spPr>
          <a:xfrm>
            <a:off x="314550" y="12"/>
            <a:ext cx="2907194" cy="5143500"/>
          </a:xfrm>
          <a:prstGeom prst="rect">
            <a:avLst/>
          </a:prstGeom>
          <a:noFill/>
          <a:ln>
            <a:noFill/>
          </a:ln>
        </p:spPr>
      </p:pic>
      <p:sp>
        <p:nvSpPr>
          <p:cNvPr id="994" name="Google Shape;994;p101"/>
          <p:cNvSpPr/>
          <p:nvPr/>
        </p:nvSpPr>
        <p:spPr>
          <a:xfrm>
            <a:off x="3457375" y="2130950"/>
            <a:ext cx="2062800" cy="10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01"/>
          <p:cNvSpPr txBox="1"/>
          <p:nvPr/>
        </p:nvSpPr>
        <p:spPr>
          <a:xfrm>
            <a:off x="2929950" y="234525"/>
            <a:ext cx="32841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t>High Recall</a:t>
            </a:r>
            <a:endParaRPr sz="2400"/>
          </a:p>
        </p:txBody>
      </p:sp>
      <p:pic>
        <p:nvPicPr>
          <p:cNvPr id="996" name="Google Shape;996;p101"/>
          <p:cNvPicPr preferRelativeResize="0"/>
          <p:nvPr/>
        </p:nvPicPr>
        <p:blipFill>
          <a:blip r:embed="rId4">
            <a:alphaModFix/>
          </a:blip>
          <a:stretch>
            <a:fillRect/>
          </a:stretch>
        </p:blipFill>
        <p:spPr>
          <a:xfrm>
            <a:off x="5691075" y="813025"/>
            <a:ext cx="3319025" cy="351748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de">
                <a:latin typeface="Open Sans"/>
                <a:ea typeface="Open Sans"/>
                <a:cs typeface="Open Sans"/>
                <a:sym typeface="Open Sans"/>
              </a:rPr>
              <a:t>Reinforcement Learning</a:t>
            </a:r>
            <a:endParaRPr b="1">
              <a:latin typeface="Open Sans"/>
              <a:ea typeface="Open Sans"/>
              <a:cs typeface="Open Sans"/>
              <a:sym typeface="Open Sans"/>
            </a:endParaRPr>
          </a:p>
        </p:txBody>
      </p:sp>
      <p:sp>
        <p:nvSpPr>
          <p:cNvPr id="107" name="Google Shape;107;p2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a:t>Reinforcement learning is all about making decisions sequentially. In simple words we can say that the output depends on the state of the current input and the next input depends on the output of the previous input.</a:t>
            </a:r>
            <a:endParaRPr/>
          </a:p>
          <a:p>
            <a:pPr indent="0" lvl="0" marL="0" rtl="0" algn="l">
              <a:spcBef>
                <a:spcPts val="0"/>
              </a:spcBef>
              <a:spcAft>
                <a:spcPts val="0"/>
              </a:spcAft>
              <a:buClr>
                <a:schemeClr val="dk1"/>
              </a:buClr>
              <a:buSzPts val="1100"/>
              <a:buFont typeface="Arial"/>
              <a:buNone/>
            </a:pPr>
            <a:r>
              <a:rPr lang="de"/>
              <a:t>In Supervised learning the decision is made on the initial input or the input given at the start.</a:t>
            </a:r>
            <a:endParaRPr/>
          </a:p>
          <a:p>
            <a:pPr indent="0" lvl="0" marL="0" rtl="0" algn="l">
              <a:spcBef>
                <a:spcPts val="0"/>
              </a:spcBef>
              <a:spcAft>
                <a:spcPts val="0"/>
              </a:spcAft>
              <a:buClr>
                <a:schemeClr val="dk1"/>
              </a:buClr>
              <a:buSzPts val="1100"/>
              <a:buFont typeface="Arial"/>
              <a:buNone/>
            </a:pPr>
            <a:r>
              <a:rPr lang="de"/>
              <a:t>In Reinforcement learning decision is dependent, So we give labels to sequences of dependent decisions</a:t>
            </a:r>
            <a:endParaRPr/>
          </a:p>
          <a:p>
            <a:pPr indent="0" lvl="0" marL="0" rtl="0" algn="l">
              <a:spcBef>
                <a:spcPts val="0"/>
              </a:spcBef>
              <a:spcAft>
                <a:spcPts val="1600"/>
              </a:spcAft>
              <a:buNone/>
            </a:pPr>
            <a:r>
              <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0" name="Shape 1000"/>
        <p:cNvGrpSpPr/>
        <p:nvPr/>
      </p:nvGrpSpPr>
      <p:grpSpPr>
        <a:xfrm>
          <a:off x="0" y="0"/>
          <a:ext cx="0" cy="0"/>
          <a:chOff x="0" y="0"/>
          <a:chExt cx="0" cy="0"/>
        </a:xfrm>
      </p:grpSpPr>
      <p:pic>
        <p:nvPicPr>
          <p:cNvPr id="1001" name="Google Shape;1001;p102"/>
          <p:cNvPicPr preferRelativeResize="0"/>
          <p:nvPr/>
        </p:nvPicPr>
        <p:blipFill>
          <a:blip r:embed="rId3">
            <a:alphaModFix/>
          </a:blip>
          <a:stretch>
            <a:fillRect/>
          </a:stretch>
        </p:blipFill>
        <p:spPr>
          <a:xfrm>
            <a:off x="314550" y="12"/>
            <a:ext cx="2907194" cy="5143500"/>
          </a:xfrm>
          <a:prstGeom prst="rect">
            <a:avLst/>
          </a:prstGeom>
          <a:noFill/>
          <a:ln>
            <a:noFill/>
          </a:ln>
        </p:spPr>
      </p:pic>
      <p:sp>
        <p:nvSpPr>
          <p:cNvPr id="1002" name="Google Shape;1002;p102"/>
          <p:cNvSpPr/>
          <p:nvPr/>
        </p:nvSpPr>
        <p:spPr>
          <a:xfrm>
            <a:off x="3457375" y="2130950"/>
            <a:ext cx="2062800" cy="10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02"/>
          <p:cNvSpPr txBox="1"/>
          <p:nvPr/>
        </p:nvSpPr>
        <p:spPr>
          <a:xfrm>
            <a:off x="2929950" y="234525"/>
            <a:ext cx="32841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solidFill>
                  <a:schemeClr val="dk1"/>
                </a:solidFill>
              </a:rPr>
              <a:t>Low </a:t>
            </a:r>
            <a:r>
              <a:rPr lang="de" sz="2400"/>
              <a:t>Recall</a:t>
            </a:r>
            <a:endParaRPr sz="2400"/>
          </a:p>
        </p:txBody>
      </p:sp>
      <p:pic>
        <p:nvPicPr>
          <p:cNvPr id="1004" name="Google Shape;1004;p102"/>
          <p:cNvPicPr preferRelativeResize="0"/>
          <p:nvPr/>
        </p:nvPicPr>
        <p:blipFill>
          <a:blip r:embed="rId4">
            <a:alphaModFix/>
          </a:blip>
          <a:stretch>
            <a:fillRect/>
          </a:stretch>
        </p:blipFill>
        <p:spPr>
          <a:xfrm>
            <a:off x="5635575" y="816200"/>
            <a:ext cx="3319025" cy="3665693"/>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8" name="Shape 1008"/>
        <p:cNvGrpSpPr/>
        <p:nvPr/>
      </p:nvGrpSpPr>
      <p:grpSpPr>
        <a:xfrm>
          <a:off x="0" y="0"/>
          <a:ext cx="0" cy="0"/>
          <a:chOff x="0" y="0"/>
          <a:chExt cx="0" cy="0"/>
        </a:xfrm>
      </p:grpSpPr>
      <p:pic>
        <p:nvPicPr>
          <p:cNvPr id="1009" name="Google Shape;1009;p103"/>
          <p:cNvPicPr preferRelativeResize="0"/>
          <p:nvPr/>
        </p:nvPicPr>
        <p:blipFill>
          <a:blip r:embed="rId3">
            <a:alphaModFix/>
          </a:blip>
          <a:stretch>
            <a:fillRect/>
          </a:stretch>
        </p:blipFill>
        <p:spPr>
          <a:xfrm>
            <a:off x="314550" y="12"/>
            <a:ext cx="2907194" cy="5143500"/>
          </a:xfrm>
          <a:prstGeom prst="rect">
            <a:avLst/>
          </a:prstGeom>
          <a:noFill/>
          <a:ln>
            <a:noFill/>
          </a:ln>
        </p:spPr>
      </p:pic>
      <p:sp>
        <p:nvSpPr>
          <p:cNvPr id="1010" name="Google Shape;1010;p103"/>
          <p:cNvSpPr/>
          <p:nvPr/>
        </p:nvSpPr>
        <p:spPr>
          <a:xfrm>
            <a:off x="3457375" y="2130950"/>
            <a:ext cx="2062800" cy="1036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03"/>
          <p:cNvSpPr txBox="1"/>
          <p:nvPr/>
        </p:nvSpPr>
        <p:spPr>
          <a:xfrm>
            <a:off x="2929950" y="234525"/>
            <a:ext cx="3284100" cy="73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sz="2400">
                <a:solidFill>
                  <a:schemeClr val="dk1"/>
                </a:solidFill>
              </a:rPr>
              <a:t>Misleading </a:t>
            </a:r>
            <a:r>
              <a:rPr lang="de" sz="2400"/>
              <a:t>Recall</a:t>
            </a:r>
            <a:endParaRPr sz="2400"/>
          </a:p>
        </p:txBody>
      </p:sp>
      <p:pic>
        <p:nvPicPr>
          <p:cNvPr id="1012" name="Google Shape;1012;p103"/>
          <p:cNvPicPr preferRelativeResize="0"/>
          <p:nvPr/>
        </p:nvPicPr>
        <p:blipFill>
          <a:blip r:embed="rId4">
            <a:alphaModFix/>
          </a:blip>
          <a:stretch>
            <a:fillRect/>
          </a:stretch>
        </p:blipFill>
        <p:spPr>
          <a:xfrm>
            <a:off x="5755800" y="943900"/>
            <a:ext cx="3319025" cy="3410298"/>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6" name="Shape 1016"/>
        <p:cNvGrpSpPr/>
        <p:nvPr/>
      </p:nvGrpSpPr>
      <p:grpSpPr>
        <a:xfrm>
          <a:off x="0" y="0"/>
          <a:ext cx="0" cy="0"/>
          <a:chOff x="0" y="0"/>
          <a:chExt cx="0" cy="0"/>
        </a:xfrm>
      </p:grpSpPr>
      <p:sp>
        <p:nvSpPr>
          <p:cNvPr id="1017" name="Google Shape;1017;p10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Corner Cases</a:t>
            </a:r>
            <a:endParaRPr/>
          </a:p>
        </p:txBody>
      </p:sp>
      <p:sp>
        <p:nvSpPr>
          <p:cNvPr id="1018" name="Google Shape;1018;p10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019" name="Google Shape;1019;p104"/>
          <p:cNvPicPr preferRelativeResize="0"/>
          <p:nvPr/>
        </p:nvPicPr>
        <p:blipFill>
          <a:blip r:embed="rId3">
            <a:alphaModFix/>
          </a:blip>
          <a:stretch>
            <a:fillRect/>
          </a:stretch>
        </p:blipFill>
        <p:spPr>
          <a:xfrm>
            <a:off x="311700" y="1152463"/>
            <a:ext cx="3810000" cy="3914775"/>
          </a:xfrm>
          <a:prstGeom prst="rect">
            <a:avLst/>
          </a:prstGeom>
          <a:noFill/>
          <a:ln>
            <a:noFill/>
          </a:ln>
        </p:spPr>
      </p:pic>
      <p:pic>
        <p:nvPicPr>
          <p:cNvPr id="1020" name="Google Shape;1020;p104"/>
          <p:cNvPicPr preferRelativeResize="0"/>
          <p:nvPr/>
        </p:nvPicPr>
        <p:blipFill>
          <a:blip r:embed="rId4">
            <a:alphaModFix/>
          </a:blip>
          <a:stretch>
            <a:fillRect/>
          </a:stretch>
        </p:blipFill>
        <p:spPr>
          <a:xfrm>
            <a:off x="5367300" y="1152463"/>
            <a:ext cx="3319025" cy="3665693"/>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4" name="Shape 1024"/>
        <p:cNvGrpSpPr/>
        <p:nvPr/>
      </p:nvGrpSpPr>
      <p:grpSpPr>
        <a:xfrm>
          <a:off x="0" y="0"/>
          <a:ext cx="0" cy="0"/>
          <a:chOff x="0" y="0"/>
          <a:chExt cx="0" cy="0"/>
        </a:xfrm>
      </p:grpSpPr>
      <p:sp>
        <p:nvSpPr>
          <p:cNvPr id="1025" name="Google Shape;1025;p10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F1 Score</a:t>
            </a:r>
            <a:endParaRPr/>
          </a:p>
        </p:txBody>
      </p:sp>
      <p:sp>
        <p:nvSpPr>
          <p:cNvPr id="1026" name="Google Shape;1026;p10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descr="2 * \frac{Precision * Recall}{Precision + Recall}" id="1027" name="Google Shape;1027;p105"/>
          <p:cNvPicPr preferRelativeResize="0"/>
          <p:nvPr/>
        </p:nvPicPr>
        <p:blipFill>
          <a:blip r:embed="rId3">
            <a:alphaModFix/>
          </a:blip>
          <a:stretch>
            <a:fillRect/>
          </a:stretch>
        </p:blipFill>
        <p:spPr>
          <a:xfrm>
            <a:off x="260788" y="1908400"/>
            <a:ext cx="8622424" cy="19045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10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Demo </a:t>
            </a:r>
            <a:endParaRPr/>
          </a:p>
        </p:txBody>
      </p:sp>
      <p:sp>
        <p:nvSpPr>
          <p:cNvPr id="1033" name="Google Shape;1033;p10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de"/>
              <a:t>How to evaluate models with sklearn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7" name="Shape 1037"/>
        <p:cNvGrpSpPr/>
        <p:nvPr/>
      </p:nvGrpSpPr>
      <p:grpSpPr>
        <a:xfrm>
          <a:off x="0" y="0"/>
          <a:ext cx="0" cy="0"/>
          <a:chOff x="0" y="0"/>
          <a:chExt cx="0" cy="0"/>
        </a:xfrm>
      </p:grpSpPr>
      <p:sp>
        <p:nvSpPr>
          <p:cNvPr id="1038" name="Google Shape;1038;p10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de"/>
              <a:t>Dream of Data Scientist?</a:t>
            </a:r>
            <a:endParaRPr/>
          </a:p>
        </p:txBody>
      </p:sp>
      <p:sp>
        <p:nvSpPr>
          <p:cNvPr id="1039" name="Google Shape;1039;p10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graphicFrame>
        <p:nvGraphicFramePr>
          <p:cNvPr id="1040" name="Google Shape;1040;p107"/>
          <p:cNvGraphicFramePr/>
          <p:nvPr/>
        </p:nvGraphicFramePr>
        <p:xfrm>
          <a:off x="952500" y="2190750"/>
          <a:ext cx="3000000" cy="3000000"/>
        </p:xfrm>
        <a:graphic>
          <a:graphicData uri="http://schemas.openxmlformats.org/drawingml/2006/table">
            <a:tbl>
              <a:tblPr>
                <a:noFill/>
                <a:tableStyleId>{526A0AA4-25EA-4190-A63A-3538ED0D61B8}</a:tableStyleId>
              </a:tblPr>
              <a:tblGrid>
                <a:gridCol w="1809750"/>
                <a:gridCol w="1809750"/>
                <a:gridCol w="1809750"/>
                <a:gridCol w="1809750"/>
              </a:tblGrid>
              <a:tr h="381000">
                <a:tc>
                  <a:txBody>
                    <a:bodyPr/>
                    <a:lstStyle/>
                    <a:p>
                      <a:pPr indent="0" lvl="0" marL="0" rtl="0" algn="ctr">
                        <a:spcBef>
                          <a:spcPts val="0"/>
                        </a:spcBef>
                        <a:spcAft>
                          <a:spcPts val="0"/>
                        </a:spcAft>
                        <a:buNone/>
                      </a:pPr>
                      <a:r>
                        <a:rPr lang="de" sz="2400"/>
                        <a:t>Accuracy</a:t>
                      </a:r>
                      <a:endParaRPr sz="2400"/>
                    </a:p>
                  </a:txBody>
                  <a:tcPr marT="91425" marB="91425" marR="91425" marL="91425"/>
                </a:tc>
                <a:tc>
                  <a:txBody>
                    <a:bodyPr/>
                    <a:lstStyle/>
                    <a:p>
                      <a:pPr indent="0" lvl="0" marL="0" rtl="0" algn="ctr">
                        <a:spcBef>
                          <a:spcPts val="0"/>
                        </a:spcBef>
                        <a:spcAft>
                          <a:spcPts val="0"/>
                        </a:spcAft>
                        <a:buNone/>
                      </a:pPr>
                      <a:r>
                        <a:rPr lang="de" sz="2400"/>
                        <a:t>Precision</a:t>
                      </a:r>
                      <a:endParaRPr sz="2400"/>
                    </a:p>
                  </a:txBody>
                  <a:tcPr marT="91425" marB="91425" marR="91425" marL="91425"/>
                </a:tc>
                <a:tc>
                  <a:txBody>
                    <a:bodyPr/>
                    <a:lstStyle/>
                    <a:p>
                      <a:pPr indent="0" lvl="0" marL="0" rtl="0" algn="ctr">
                        <a:spcBef>
                          <a:spcPts val="0"/>
                        </a:spcBef>
                        <a:spcAft>
                          <a:spcPts val="0"/>
                        </a:spcAft>
                        <a:buNone/>
                      </a:pPr>
                      <a:r>
                        <a:rPr lang="de" sz="2400"/>
                        <a:t>Recall</a:t>
                      </a:r>
                      <a:endParaRPr sz="2400"/>
                    </a:p>
                  </a:txBody>
                  <a:tcPr marT="91425" marB="91425" marR="91425" marL="91425"/>
                </a:tc>
                <a:tc>
                  <a:txBody>
                    <a:bodyPr/>
                    <a:lstStyle/>
                    <a:p>
                      <a:pPr indent="0" lvl="0" marL="0" rtl="0" algn="ctr">
                        <a:spcBef>
                          <a:spcPts val="0"/>
                        </a:spcBef>
                        <a:spcAft>
                          <a:spcPts val="0"/>
                        </a:spcAft>
                        <a:buNone/>
                      </a:pPr>
                      <a:r>
                        <a:rPr lang="de" sz="2400"/>
                        <a:t>F1-Score</a:t>
                      </a:r>
                      <a:endParaRPr sz="2400"/>
                    </a:p>
                  </a:txBody>
                  <a:tcPr marT="91425" marB="91425" marR="91425" marL="91425"/>
                </a:tc>
              </a:tr>
              <a:tr h="381000">
                <a:tc>
                  <a:txBody>
                    <a:bodyPr/>
                    <a:lstStyle/>
                    <a:p>
                      <a:pPr indent="0" lvl="0" marL="0" rtl="0" algn="ctr">
                        <a:spcBef>
                          <a:spcPts val="0"/>
                        </a:spcBef>
                        <a:spcAft>
                          <a:spcPts val="0"/>
                        </a:spcAft>
                        <a:buNone/>
                      </a:pPr>
                      <a:r>
                        <a:rPr lang="de" sz="2400"/>
                        <a:t>1</a:t>
                      </a:r>
                      <a:endParaRPr sz="2400"/>
                    </a:p>
                  </a:txBody>
                  <a:tcPr marT="91425" marB="91425" marR="91425" marL="91425"/>
                </a:tc>
                <a:tc>
                  <a:txBody>
                    <a:bodyPr/>
                    <a:lstStyle/>
                    <a:p>
                      <a:pPr indent="0" lvl="0" marL="0" rtl="0" algn="ctr">
                        <a:spcBef>
                          <a:spcPts val="0"/>
                        </a:spcBef>
                        <a:spcAft>
                          <a:spcPts val="0"/>
                        </a:spcAft>
                        <a:buNone/>
                      </a:pPr>
                      <a:r>
                        <a:rPr lang="de" sz="2400"/>
                        <a:t>1</a:t>
                      </a:r>
                      <a:endParaRPr sz="2400"/>
                    </a:p>
                  </a:txBody>
                  <a:tcPr marT="91425" marB="91425" marR="91425" marL="91425"/>
                </a:tc>
                <a:tc>
                  <a:txBody>
                    <a:bodyPr/>
                    <a:lstStyle/>
                    <a:p>
                      <a:pPr indent="0" lvl="0" marL="0" rtl="0" algn="ctr">
                        <a:spcBef>
                          <a:spcPts val="0"/>
                        </a:spcBef>
                        <a:spcAft>
                          <a:spcPts val="0"/>
                        </a:spcAft>
                        <a:buNone/>
                      </a:pPr>
                      <a:r>
                        <a:rPr lang="de" sz="2400"/>
                        <a:t>1</a:t>
                      </a:r>
                      <a:endParaRPr sz="2400"/>
                    </a:p>
                  </a:txBody>
                  <a:tcPr marT="91425" marB="91425" marR="91425" marL="91425"/>
                </a:tc>
                <a:tc>
                  <a:txBody>
                    <a:bodyPr/>
                    <a:lstStyle/>
                    <a:p>
                      <a:pPr indent="0" lvl="0" marL="0" rtl="0" algn="ctr">
                        <a:spcBef>
                          <a:spcPts val="0"/>
                        </a:spcBef>
                        <a:spcAft>
                          <a:spcPts val="0"/>
                        </a:spcAft>
                        <a:buNone/>
                      </a:pPr>
                      <a:r>
                        <a:rPr lang="de" sz="2400"/>
                        <a:t>1</a:t>
                      </a:r>
                      <a:endParaRPr sz="2400"/>
                    </a:p>
                  </a:txBody>
                  <a:tcPr marT="91425" marB="91425" marR="91425" marL="91425"/>
                </a:tc>
              </a:tr>
            </a:tbl>
          </a:graphicData>
        </a:graphic>
      </p:graphicFrame>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4" name="Shape 1044"/>
        <p:cNvGrpSpPr/>
        <p:nvPr/>
      </p:nvGrpSpPr>
      <p:grpSpPr>
        <a:xfrm>
          <a:off x="0" y="0"/>
          <a:ext cx="0" cy="0"/>
          <a:chOff x="0" y="0"/>
          <a:chExt cx="0" cy="0"/>
        </a:xfrm>
      </p:grpSpPr>
      <p:sp>
        <p:nvSpPr>
          <p:cNvPr id="1045" name="Google Shape;1045;p108"/>
          <p:cNvSpPr txBox="1"/>
          <p:nvPr/>
        </p:nvSpPr>
        <p:spPr>
          <a:xfrm>
            <a:off x="648650" y="1575900"/>
            <a:ext cx="8057700" cy="335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6000"/>
          </a:p>
        </p:txBody>
      </p:sp>
      <p:pic>
        <p:nvPicPr>
          <p:cNvPr id="1046" name="Google Shape;1046;p108"/>
          <p:cNvPicPr preferRelativeResize="0"/>
          <p:nvPr/>
        </p:nvPicPr>
        <p:blipFill rotWithShape="1">
          <a:blip r:embed="rId3">
            <a:alphaModFix/>
          </a:blip>
          <a:srcRect b="0" l="0" r="25205" t="0"/>
          <a:stretch/>
        </p:blipFill>
        <p:spPr>
          <a:xfrm>
            <a:off x="311700" y="1454176"/>
            <a:ext cx="8520599" cy="2164806"/>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0" name="Shape 1050"/>
        <p:cNvGrpSpPr/>
        <p:nvPr/>
      </p:nvGrpSpPr>
      <p:grpSpPr>
        <a:xfrm>
          <a:off x="0" y="0"/>
          <a:ext cx="0" cy="0"/>
          <a:chOff x="0" y="0"/>
          <a:chExt cx="0" cy="0"/>
        </a:xfrm>
      </p:grpSpPr>
      <p:pic>
        <p:nvPicPr>
          <p:cNvPr id="1051" name="Google Shape;1051;p109"/>
          <p:cNvPicPr preferRelativeResize="0"/>
          <p:nvPr/>
        </p:nvPicPr>
        <p:blipFill>
          <a:blip r:embed="rId3">
            <a:alphaModFix/>
          </a:blip>
          <a:stretch>
            <a:fillRect/>
          </a:stretch>
        </p:blipFill>
        <p:spPr>
          <a:xfrm>
            <a:off x="2000250" y="0"/>
            <a:ext cx="5143501" cy="5143501"/>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5" name="Shape 1055"/>
        <p:cNvGrpSpPr/>
        <p:nvPr/>
      </p:nvGrpSpPr>
      <p:grpSpPr>
        <a:xfrm>
          <a:off x="0" y="0"/>
          <a:ext cx="0" cy="0"/>
          <a:chOff x="0" y="0"/>
          <a:chExt cx="0" cy="0"/>
        </a:xfrm>
      </p:grpSpPr>
      <p:sp>
        <p:nvSpPr>
          <p:cNvPr id="1056" name="Google Shape;1056;p11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de"/>
              <a:t>Overfitting</a:t>
            </a:r>
            <a:endParaRPr/>
          </a:p>
          <a:p>
            <a:pPr indent="0" lvl="0" marL="0" rtl="0" algn="ctr">
              <a:spcBef>
                <a:spcPts val="0"/>
              </a:spcBef>
              <a:spcAft>
                <a:spcPts val="0"/>
              </a:spcAft>
              <a:buNone/>
            </a:pPr>
            <a:r>
              <a:t/>
            </a:r>
            <a:endParaRPr/>
          </a:p>
        </p:txBody>
      </p:sp>
      <p:sp>
        <p:nvSpPr>
          <p:cNvPr id="1057" name="Google Shape;1057;p110"/>
          <p:cNvSpPr txBox="1"/>
          <p:nvPr>
            <p:ph idx="1" type="body"/>
          </p:nvPr>
        </p:nvSpPr>
        <p:spPr>
          <a:xfrm>
            <a:off x="311700" y="1795800"/>
            <a:ext cx="8520600" cy="155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2400"/>
              <a:t>Overfitting happens when a model learns the detail and noise in the training data to the extent that it negatively impacts the performance of the model on new data.</a:t>
            </a:r>
            <a:endParaRPr sz="2400"/>
          </a:p>
          <a:p>
            <a:pPr indent="0" lvl="0" marL="0" rtl="0" algn="l">
              <a:spcBef>
                <a:spcPts val="1600"/>
              </a:spcBef>
              <a:spcAft>
                <a:spcPts val="1600"/>
              </a:spcAft>
              <a:buNone/>
            </a:pPr>
            <a:r>
              <a:t/>
            </a:r>
            <a:endParaRPr sz="2400"/>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1" name="Shape 1061"/>
        <p:cNvGrpSpPr/>
        <p:nvPr/>
      </p:nvGrpSpPr>
      <p:grpSpPr>
        <a:xfrm>
          <a:off x="0" y="0"/>
          <a:ext cx="0" cy="0"/>
          <a:chOff x="0" y="0"/>
          <a:chExt cx="0" cy="0"/>
        </a:xfrm>
      </p:grpSpPr>
      <p:pic>
        <p:nvPicPr>
          <p:cNvPr id="1062" name="Google Shape;1062;p111"/>
          <p:cNvPicPr preferRelativeResize="0"/>
          <p:nvPr/>
        </p:nvPicPr>
        <p:blipFill>
          <a:blip r:embed="rId3">
            <a:alphaModFix/>
          </a:blip>
          <a:stretch>
            <a:fillRect/>
          </a:stretch>
        </p:blipFill>
        <p:spPr>
          <a:xfrm>
            <a:off x="161925" y="952500"/>
            <a:ext cx="8820150" cy="3238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